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340" r:id="rId2"/>
    <p:sldId id="342" r:id="rId3"/>
    <p:sldId id="343" r:id="rId4"/>
    <p:sldId id="344" r:id="rId5"/>
    <p:sldId id="345" r:id="rId6"/>
    <p:sldId id="346" r:id="rId7"/>
    <p:sldId id="347" r:id="rId8"/>
    <p:sldId id="348" r:id="rId9"/>
    <p:sldId id="349" r:id="rId10"/>
    <p:sldId id="350" r:id="rId11"/>
    <p:sldId id="351" r:id="rId12"/>
    <p:sldId id="352" r:id="rId13"/>
    <p:sldId id="361" r:id="rId14"/>
    <p:sldId id="353" r:id="rId15"/>
    <p:sldId id="354" r:id="rId16"/>
    <p:sldId id="355" r:id="rId17"/>
    <p:sldId id="356" r:id="rId18"/>
    <p:sldId id="357" r:id="rId19"/>
    <p:sldId id="362" r:id="rId20"/>
    <p:sldId id="358" r:id="rId21"/>
    <p:sldId id="359" r:id="rId22"/>
    <p:sldId id="360" r:id="rId23"/>
  </p:sldIdLst>
  <p:sldSz cx="7559675" cy="1069181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212B55"/>
    <a:srgbClr val="E6E6E6"/>
    <a:srgbClr val="FBFDFF"/>
    <a:srgbClr val="FAF0EE"/>
    <a:srgbClr val="EAF6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92" autoAdjust="0"/>
    <p:restoredTop sz="94660"/>
  </p:normalViewPr>
  <p:slideViewPr>
    <p:cSldViewPr snapToGrid="0">
      <p:cViewPr varScale="1">
        <p:scale>
          <a:sx n="70" d="100"/>
          <a:sy n="70" d="100"/>
        </p:scale>
        <p:origin x="2838" y="7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0"/>
            <a:ext cx="3078427" cy="513508"/>
          </a:xfrm>
          <a:prstGeom prst="rect">
            <a:avLst/>
          </a:prstGeom>
        </p:spPr>
        <p:txBody>
          <a:bodyPr vert="horz" lIns="94769" tIns="47383" rIns="94769" bIns="47383" rtlCol="0"/>
          <a:lstStyle>
            <a:lvl1pPr algn="l">
              <a:defRPr sz="1200"/>
            </a:lvl1pPr>
          </a:lstStyle>
          <a:p>
            <a:endParaRPr lang="fr-FR"/>
          </a:p>
        </p:txBody>
      </p:sp>
      <p:sp>
        <p:nvSpPr>
          <p:cNvPr id="3" name="Espace réservé de la date 2"/>
          <p:cNvSpPr>
            <a:spLocks noGrp="1"/>
          </p:cNvSpPr>
          <p:nvPr>
            <p:ph type="dt" idx="1"/>
          </p:nvPr>
        </p:nvSpPr>
        <p:spPr>
          <a:xfrm>
            <a:off x="4023995" y="0"/>
            <a:ext cx="3078427" cy="513508"/>
          </a:xfrm>
          <a:prstGeom prst="rect">
            <a:avLst/>
          </a:prstGeom>
        </p:spPr>
        <p:txBody>
          <a:bodyPr vert="horz" lIns="94769" tIns="47383" rIns="94769" bIns="47383" rtlCol="0"/>
          <a:lstStyle>
            <a:lvl1pPr algn="r">
              <a:defRPr sz="1200"/>
            </a:lvl1pPr>
          </a:lstStyle>
          <a:p>
            <a:fld id="{1488F267-A256-45A1-B2D8-58E4449D70E0}" type="datetimeFigureOut">
              <a:rPr lang="fr-FR" smtClean="0"/>
              <a:t>09/01/2026</a:t>
            </a:fld>
            <a:endParaRPr lang="fr-FR"/>
          </a:p>
        </p:txBody>
      </p:sp>
      <p:sp>
        <p:nvSpPr>
          <p:cNvPr id="4" name="Espace réservé de l'image des diapositives 3"/>
          <p:cNvSpPr>
            <a:spLocks noGrp="1" noRot="1" noChangeAspect="1"/>
          </p:cNvSpPr>
          <p:nvPr>
            <p:ph type="sldImg" idx="2"/>
          </p:nvPr>
        </p:nvSpPr>
        <p:spPr>
          <a:xfrm>
            <a:off x="2332038" y="1279525"/>
            <a:ext cx="2439987" cy="3452813"/>
          </a:xfrm>
          <a:prstGeom prst="rect">
            <a:avLst/>
          </a:prstGeom>
          <a:noFill/>
          <a:ln w="12700">
            <a:solidFill>
              <a:prstClr val="black"/>
            </a:solidFill>
          </a:ln>
        </p:spPr>
        <p:txBody>
          <a:bodyPr vert="horz" lIns="94769" tIns="47383" rIns="94769" bIns="47383" rtlCol="0" anchor="ctr"/>
          <a:lstStyle/>
          <a:p>
            <a:endParaRPr lang="fr-FR"/>
          </a:p>
        </p:txBody>
      </p:sp>
      <p:sp>
        <p:nvSpPr>
          <p:cNvPr id="5" name="Espace réservé des notes 4"/>
          <p:cNvSpPr>
            <a:spLocks noGrp="1"/>
          </p:cNvSpPr>
          <p:nvPr>
            <p:ph type="body" sz="quarter" idx="3"/>
          </p:nvPr>
        </p:nvSpPr>
        <p:spPr>
          <a:xfrm>
            <a:off x="710407" y="4925410"/>
            <a:ext cx="5683250" cy="4029879"/>
          </a:xfrm>
          <a:prstGeom prst="rect">
            <a:avLst/>
          </a:prstGeom>
        </p:spPr>
        <p:txBody>
          <a:bodyPr vert="horz" lIns="94769" tIns="47383" rIns="94769" bIns="4738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3" y="9721106"/>
            <a:ext cx="3078427" cy="513507"/>
          </a:xfrm>
          <a:prstGeom prst="rect">
            <a:avLst/>
          </a:prstGeom>
        </p:spPr>
        <p:txBody>
          <a:bodyPr vert="horz" lIns="94769" tIns="47383" rIns="94769" bIns="47383"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3995" y="9721106"/>
            <a:ext cx="3078427" cy="513507"/>
          </a:xfrm>
          <a:prstGeom prst="rect">
            <a:avLst/>
          </a:prstGeom>
        </p:spPr>
        <p:txBody>
          <a:bodyPr vert="horz" lIns="94769" tIns="47383" rIns="94769" bIns="47383" rtlCol="0" anchor="b"/>
          <a:lstStyle>
            <a:lvl1pPr algn="r">
              <a:defRPr sz="1200"/>
            </a:lvl1pPr>
          </a:lstStyle>
          <a:p>
            <a:fld id="{2567AE53-126C-4124-9F06-E21F00D1A283}" type="slidenum">
              <a:rPr lang="fr-FR" smtClean="0"/>
              <a:t>‹N°›</a:t>
            </a:fld>
            <a:endParaRPr lang="fr-FR"/>
          </a:p>
        </p:txBody>
      </p:sp>
    </p:spTree>
    <p:extLst>
      <p:ext uri="{BB962C8B-B14F-4D97-AF65-F5344CB8AC3E}">
        <p14:creationId xmlns:p14="http://schemas.microsoft.com/office/powerpoint/2010/main" val="367394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vret Accueil Aquarelle">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5DB28DD-C5BB-49B2-BE0A-BC5A0DDA88B4}"/>
              </a:ext>
            </a:extLst>
          </p:cNvPr>
          <p:cNvSpPr/>
          <p:nvPr userDrawn="1"/>
        </p:nvSpPr>
        <p:spPr>
          <a:xfrm>
            <a:off x="-36259" y="9807388"/>
            <a:ext cx="7595934" cy="871152"/>
          </a:xfrm>
          <a:prstGeom prst="rect">
            <a:avLst/>
          </a:prstGeom>
          <a:solidFill>
            <a:srgbClr val="21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ectangle 44">
            <a:extLst>
              <a:ext uri="{FF2B5EF4-FFF2-40B4-BE49-F238E27FC236}">
                <a16:creationId xmlns:a16="http://schemas.microsoft.com/office/drawing/2014/main" id="{17F12353-8AD4-4FFE-B3AD-6B9FC8111752}"/>
              </a:ext>
            </a:extLst>
          </p:cNvPr>
          <p:cNvSpPr/>
          <p:nvPr userDrawn="1"/>
        </p:nvSpPr>
        <p:spPr>
          <a:xfrm>
            <a:off x="1" y="-1"/>
            <a:ext cx="1408186" cy="264211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1A90515A-CCD8-485B-9118-D9B767FC5E1E}"/>
              </a:ext>
            </a:extLst>
          </p:cNvPr>
          <p:cNvPicPr>
            <a:picLocks noChangeAspect="1"/>
          </p:cNvPicPr>
          <p:nvPr userDrawn="1"/>
        </p:nvPicPr>
        <p:blipFill rotWithShape="1">
          <a:blip r:embed="rId2"/>
          <a:srcRect l="7279" r="12381"/>
          <a:stretch/>
        </p:blipFill>
        <p:spPr>
          <a:xfrm>
            <a:off x="1301324" y="2854640"/>
            <a:ext cx="4947681" cy="3575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4C8445C8-716C-4D46-A870-2C47F4ECD0CE}"/>
              </a:ext>
            </a:extLst>
          </p:cNvPr>
          <p:cNvSpPr/>
          <p:nvPr userDrawn="1"/>
        </p:nvSpPr>
        <p:spPr>
          <a:xfrm>
            <a:off x="1301324" y="5172"/>
            <a:ext cx="6258351" cy="2636947"/>
          </a:xfrm>
          <a:prstGeom prst="rect">
            <a:avLst/>
          </a:prstGeom>
          <a:solidFill>
            <a:srgbClr val="21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1">
            <a:extLst>
              <a:ext uri="{FF2B5EF4-FFF2-40B4-BE49-F238E27FC236}">
                <a16:creationId xmlns:a16="http://schemas.microsoft.com/office/drawing/2014/main" id="{5D9AF673-79B9-6FAD-4131-CC046C52E34F}"/>
              </a:ext>
            </a:extLst>
          </p:cNvPr>
          <p:cNvSpPr>
            <a:spLocks noChangeArrowheads="1"/>
          </p:cNvSpPr>
          <p:nvPr userDrawn="1"/>
        </p:nvSpPr>
        <p:spPr bwMode="auto">
          <a:xfrm>
            <a:off x="1679528" y="-282737"/>
            <a:ext cx="6151489" cy="246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0880" tIns="799848" rIns="368184"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9FE3"/>
                </a:solidFill>
                <a:effectLst/>
                <a:latin typeface="+mn-lt"/>
                <a:ea typeface="Biotif" panose="02000500000000000000" pitchFamily="2" charset="0"/>
                <a:cs typeface="Biotif" panose="02000500000000000000" pitchFamily="2" charset="0"/>
              </a:rPr>
              <a:t>Livret d’Accueil</a:t>
            </a:r>
            <a:endParaRPr kumimoji="0" lang="fr-FR" altLang="fr-FR"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9FE3"/>
                </a:solidFill>
                <a:effectLst/>
                <a:latin typeface="+mn-lt"/>
                <a:ea typeface="Biotif" panose="02000500000000000000" pitchFamily="2" charset="0"/>
                <a:cs typeface="Biotif" panose="02000500000000000000" pitchFamily="2" charset="0"/>
              </a:rPr>
              <a:t>E.H.P.A.D. L’AQUARELLE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bg1"/>
                </a:solidFill>
                <a:effectLst/>
                <a:latin typeface="+mn-lt"/>
              </a:rPr>
              <a:t>E</a:t>
            </a:r>
            <a:r>
              <a:rPr kumimoji="0" lang="fr-FR" altLang="fr-FR" sz="2000" b="0" i="0" u="none" strike="noStrike" cap="none" normalizeH="0" baseline="0" dirty="0">
                <a:ln>
                  <a:noFill/>
                </a:ln>
                <a:solidFill>
                  <a:schemeClr val="bg1"/>
                </a:solidFill>
                <a:effectLst/>
                <a:latin typeface="+mn-lt"/>
              </a:rPr>
              <a:t>tablissement d’</a:t>
            </a:r>
            <a:r>
              <a:rPr kumimoji="0" lang="fr-FR" altLang="fr-FR" sz="2000" b="1" i="0" u="none" strike="noStrike" cap="none" normalizeH="0" baseline="0" dirty="0">
                <a:ln>
                  <a:noFill/>
                </a:ln>
                <a:solidFill>
                  <a:schemeClr val="bg1"/>
                </a:solidFill>
                <a:effectLst/>
                <a:latin typeface="+mn-lt"/>
              </a:rPr>
              <a:t>H</a:t>
            </a:r>
            <a:r>
              <a:rPr kumimoji="0" lang="fr-FR" altLang="fr-FR" sz="2000" b="0" i="0" u="none" strike="noStrike" cap="none" normalizeH="0" baseline="0" dirty="0">
                <a:ln>
                  <a:noFill/>
                </a:ln>
                <a:solidFill>
                  <a:schemeClr val="bg1"/>
                </a:solidFill>
                <a:effectLst/>
                <a:latin typeface="+mn-lt"/>
              </a:rPr>
              <a:t>ébergement pour </a:t>
            </a:r>
            <a:r>
              <a:rPr kumimoji="0" lang="fr-FR" altLang="fr-FR" sz="2000" b="1" i="0" u="none" strike="noStrike" cap="none" normalizeH="0" baseline="0" dirty="0">
                <a:ln>
                  <a:noFill/>
                </a:ln>
                <a:solidFill>
                  <a:schemeClr val="bg1"/>
                </a:solidFill>
                <a:effectLst/>
                <a:latin typeface="+mn-lt"/>
              </a:rPr>
              <a:t>P</a:t>
            </a:r>
            <a:r>
              <a:rPr kumimoji="0" lang="fr-FR" altLang="fr-FR" sz="2000" b="0" i="0" u="none" strike="noStrike" cap="none" normalizeH="0" baseline="0" dirty="0">
                <a:ln>
                  <a:noFill/>
                </a:ln>
                <a:solidFill>
                  <a:schemeClr val="bg1"/>
                </a:solidFill>
                <a:effectLst/>
                <a:latin typeface="+mn-lt"/>
              </a:rPr>
              <a:t>ersonnes </a:t>
            </a:r>
            <a:r>
              <a:rPr kumimoji="0" lang="fr-FR" altLang="fr-FR" sz="2000" b="1" i="0" u="none" strike="noStrike" cap="none" normalizeH="0" baseline="0" dirty="0">
                <a:ln>
                  <a:noFill/>
                </a:ln>
                <a:solidFill>
                  <a:schemeClr val="bg1"/>
                </a:solidFill>
                <a:effectLst/>
                <a:latin typeface="+mn-lt"/>
              </a:rPr>
              <a:t>A</a:t>
            </a:r>
            <a:r>
              <a:rPr kumimoji="0" lang="fr-FR" altLang="fr-FR" sz="2000" b="0" i="0" u="none" strike="noStrike" cap="none" normalizeH="0" baseline="0" dirty="0">
                <a:ln>
                  <a:noFill/>
                </a:ln>
                <a:solidFill>
                  <a:schemeClr val="bg1"/>
                </a:solidFill>
                <a:effectLst/>
                <a:latin typeface="+mn-lt"/>
              </a:rPr>
              <a:t>gées </a:t>
            </a:r>
            <a:r>
              <a:rPr kumimoji="0" lang="fr-FR" altLang="fr-FR" sz="2000" b="1" i="0" u="none" strike="noStrike" cap="none" normalizeH="0" baseline="0" dirty="0">
                <a:ln>
                  <a:noFill/>
                </a:ln>
                <a:solidFill>
                  <a:schemeClr val="bg1"/>
                </a:solidFill>
                <a:effectLst/>
                <a:latin typeface="+mn-lt"/>
              </a:rPr>
              <a:t>D</a:t>
            </a:r>
            <a:r>
              <a:rPr kumimoji="0" lang="fr-FR" altLang="fr-FR" sz="2000" b="0" i="0" u="none" strike="noStrike" cap="none" normalizeH="0" baseline="0" dirty="0">
                <a:ln>
                  <a:noFill/>
                </a:ln>
                <a:solidFill>
                  <a:schemeClr val="bg1"/>
                </a:solidFill>
                <a:effectLst/>
                <a:latin typeface="+mn-lt"/>
              </a:rPr>
              <a:t>épendantes (EHPAD) </a:t>
            </a:r>
          </a:p>
        </p:txBody>
      </p:sp>
      <p:sp>
        <p:nvSpPr>
          <p:cNvPr id="25" name="ZoneTexte 24">
            <a:extLst>
              <a:ext uri="{FF2B5EF4-FFF2-40B4-BE49-F238E27FC236}">
                <a16:creationId xmlns:a16="http://schemas.microsoft.com/office/drawing/2014/main" id="{B21C9E7E-3F02-65A6-6F8E-32CE46F57EEA}"/>
              </a:ext>
            </a:extLst>
          </p:cNvPr>
          <p:cNvSpPr txBox="1"/>
          <p:nvPr userDrawn="1"/>
        </p:nvSpPr>
        <p:spPr>
          <a:xfrm>
            <a:off x="36882" y="10058298"/>
            <a:ext cx="648774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spc="-10" dirty="0">
                <a:solidFill>
                  <a:srgbClr val="FFFFFF"/>
                </a:solidFill>
                <a:effectLst/>
                <a:latin typeface="+mj-lt"/>
                <a:ea typeface="Biotif" panose="02000500000000000000" pitchFamily="2" charset="0"/>
                <a:cs typeface="Biotif" panose="02000500000000000000" pitchFamily="2" charset="0"/>
              </a:rPr>
              <a:t>Chaque jour, prendre soin de la santé de chacun </a:t>
            </a:r>
            <a:endParaRPr lang="fr-FR" sz="1600" dirty="0">
              <a:effectLst/>
              <a:latin typeface="+mj-lt"/>
              <a:ea typeface="Biotif" panose="02000500000000000000" pitchFamily="2" charset="0"/>
              <a:cs typeface="Biotif" panose="02000500000000000000" pitchFamily="2" charset="0"/>
            </a:endParaRPr>
          </a:p>
        </p:txBody>
      </p:sp>
      <p:pic>
        <p:nvPicPr>
          <p:cNvPr id="14" name="Image 13">
            <a:extLst>
              <a:ext uri="{FF2B5EF4-FFF2-40B4-BE49-F238E27FC236}">
                <a16:creationId xmlns:a16="http://schemas.microsoft.com/office/drawing/2014/main" id="{C6283B86-8DAC-42E3-9C61-1AF88244DECD}"/>
              </a:ext>
            </a:extLst>
          </p:cNvPr>
          <p:cNvPicPr>
            <a:picLocks noChangeAspect="1"/>
          </p:cNvPicPr>
          <p:nvPr userDrawn="1"/>
        </p:nvPicPr>
        <p:blipFill>
          <a:blip r:embed="rId3"/>
          <a:stretch>
            <a:fillRect/>
          </a:stretch>
        </p:blipFill>
        <p:spPr>
          <a:xfrm>
            <a:off x="3280754" y="8569554"/>
            <a:ext cx="961905" cy="1133333"/>
          </a:xfrm>
          <a:prstGeom prst="rect">
            <a:avLst/>
          </a:prstGeom>
        </p:spPr>
      </p:pic>
      <p:sp>
        <p:nvSpPr>
          <p:cNvPr id="46" name="ZoneTexte 45">
            <a:extLst>
              <a:ext uri="{FF2B5EF4-FFF2-40B4-BE49-F238E27FC236}">
                <a16:creationId xmlns:a16="http://schemas.microsoft.com/office/drawing/2014/main" id="{E61CE3B9-B007-4FD3-861C-EEF29CFE244F}"/>
              </a:ext>
            </a:extLst>
          </p:cNvPr>
          <p:cNvSpPr txBox="1"/>
          <p:nvPr userDrawn="1"/>
        </p:nvSpPr>
        <p:spPr>
          <a:xfrm>
            <a:off x="2011504" y="6929953"/>
            <a:ext cx="3527319" cy="1535100"/>
          </a:xfrm>
          <a:prstGeom prst="rect">
            <a:avLst/>
          </a:prstGeom>
          <a:noFill/>
        </p:spPr>
        <p:txBody>
          <a:bodyPr wrap="square" rtlCol="0">
            <a:spAutoFit/>
          </a:bodyPr>
          <a:lstStyle/>
          <a:p>
            <a:pPr marL="0" marR="0" indent="0" algn="ctr">
              <a:lnSpc>
                <a:spcPct val="119000"/>
              </a:lnSpc>
              <a:spcBef>
                <a:spcPts val="0"/>
              </a:spcBef>
              <a:spcAft>
                <a:spcPts val="0"/>
              </a:spcAft>
            </a:pPr>
            <a:r>
              <a:rPr lang="fr-FR" sz="1600" b="1" kern="1400" dirty="0">
                <a:ln>
                  <a:noFill/>
                </a:ln>
                <a:solidFill>
                  <a:schemeClr val="tx1"/>
                </a:solidFill>
                <a:effectLst/>
                <a:latin typeface="+mn-lt"/>
              </a:rPr>
              <a:t>EHPAD L’Aquarelle</a:t>
            </a:r>
            <a:endParaRPr lang="fr-FR" sz="1600" kern="1400" dirty="0">
              <a:ln>
                <a:noFill/>
              </a:ln>
              <a:solidFill>
                <a:schemeClr val="tx1"/>
              </a:solidFill>
              <a:effectLst/>
              <a:latin typeface="+mn-lt"/>
            </a:endParaRPr>
          </a:p>
          <a:p>
            <a:pPr marL="0" marR="0" indent="0" algn="ctr">
              <a:lnSpc>
                <a:spcPct val="119000"/>
              </a:lnSpc>
              <a:spcBef>
                <a:spcPts val="0"/>
              </a:spcBef>
              <a:spcAft>
                <a:spcPts val="0"/>
              </a:spcAft>
            </a:pPr>
            <a:r>
              <a:rPr lang="fr-FR" sz="1600" kern="1400" dirty="0">
                <a:ln>
                  <a:noFill/>
                </a:ln>
                <a:solidFill>
                  <a:schemeClr val="tx1"/>
                </a:solidFill>
                <a:effectLst/>
                <a:latin typeface="+mn-lt"/>
              </a:rPr>
              <a:t>Boulevard </a:t>
            </a:r>
            <a:r>
              <a:rPr lang="fr-FR" sz="1600" kern="1400" dirty="0" err="1">
                <a:ln>
                  <a:noFill/>
                </a:ln>
                <a:solidFill>
                  <a:schemeClr val="tx1"/>
                </a:solidFill>
                <a:effectLst/>
                <a:latin typeface="+mn-lt"/>
              </a:rPr>
              <a:t>Lamendin</a:t>
            </a:r>
            <a:br>
              <a:rPr lang="fr-FR" sz="1600" kern="1400" dirty="0">
                <a:ln>
                  <a:noFill/>
                </a:ln>
                <a:solidFill>
                  <a:schemeClr val="tx1"/>
                </a:solidFill>
                <a:effectLst/>
                <a:latin typeface="+mn-lt"/>
              </a:rPr>
            </a:br>
            <a:r>
              <a:rPr lang="fr-FR" sz="1600" kern="1400" dirty="0">
                <a:ln>
                  <a:noFill/>
                </a:ln>
                <a:solidFill>
                  <a:schemeClr val="tx1"/>
                </a:solidFill>
                <a:effectLst/>
                <a:latin typeface="+mn-lt"/>
              </a:rPr>
              <a:t>62160 Bully-Les-Mines</a:t>
            </a:r>
            <a:br>
              <a:rPr lang="fr-FR" sz="1600" kern="1400" dirty="0">
                <a:ln>
                  <a:noFill/>
                </a:ln>
                <a:solidFill>
                  <a:schemeClr val="tx1"/>
                </a:solidFill>
                <a:effectLst/>
                <a:latin typeface="+mn-lt"/>
              </a:rPr>
            </a:br>
            <a:r>
              <a:rPr lang="fr-FR" sz="1600" kern="1400" dirty="0">
                <a:ln>
                  <a:noFill/>
                </a:ln>
                <a:solidFill>
                  <a:schemeClr val="tx1"/>
                </a:solidFill>
                <a:effectLst/>
                <a:latin typeface="+mn-lt"/>
              </a:rPr>
              <a:t>Tél : 03 21 45 87 20</a:t>
            </a:r>
          </a:p>
          <a:p>
            <a:pPr marL="0" marR="0" indent="0" algn="ctr">
              <a:lnSpc>
                <a:spcPct val="119000"/>
              </a:lnSpc>
              <a:spcBef>
                <a:spcPts val="0"/>
              </a:spcBef>
              <a:spcAft>
                <a:spcPts val="0"/>
              </a:spcAft>
            </a:pPr>
            <a:r>
              <a:rPr lang="fr-FR" sz="1600" kern="1400" dirty="0">
                <a:ln>
                  <a:noFill/>
                </a:ln>
                <a:solidFill>
                  <a:schemeClr val="tx1"/>
                </a:solidFill>
                <a:effectLst/>
                <a:latin typeface="+mn-lt"/>
              </a:rPr>
              <a:t>Mail : ehpad_aquarelle@ahnac.com</a:t>
            </a:r>
          </a:p>
        </p:txBody>
      </p:sp>
    </p:spTree>
    <p:extLst>
      <p:ext uri="{BB962C8B-B14F-4D97-AF65-F5344CB8AC3E}">
        <p14:creationId xmlns:p14="http://schemas.microsoft.com/office/powerpoint/2010/main" val="205487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sp>
        <p:nvSpPr>
          <p:cNvPr id="10" name="Espace réservé pour une image  9">
            <a:extLst>
              <a:ext uri="{FF2B5EF4-FFF2-40B4-BE49-F238E27FC236}">
                <a16:creationId xmlns:a16="http://schemas.microsoft.com/office/drawing/2014/main" id="{FAB47F46-F7F1-1A85-BF05-265D76809C00}"/>
              </a:ext>
            </a:extLst>
          </p:cNvPr>
          <p:cNvSpPr>
            <a:spLocks noGrp="1"/>
          </p:cNvSpPr>
          <p:nvPr>
            <p:ph type="pic" sz="quarter" idx="13"/>
          </p:nvPr>
        </p:nvSpPr>
        <p:spPr>
          <a:xfrm>
            <a:off x="5185759" y="2858275"/>
            <a:ext cx="1800000" cy="1800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14" name="Espace réservé du texte 13">
            <a:extLst>
              <a:ext uri="{FF2B5EF4-FFF2-40B4-BE49-F238E27FC236}">
                <a16:creationId xmlns:a16="http://schemas.microsoft.com/office/drawing/2014/main" id="{EE0068CF-730A-A725-D0C2-D0789B9A42F5}"/>
              </a:ext>
            </a:extLst>
          </p:cNvPr>
          <p:cNvSpPr>
            <a:spLocks noGrp="1"/>
          </p:cNvSpPr>
          <p:nvPr>
            <p:ph type="body" sz="quarter" idx="15" hasCustomPrompt="1"/>
          </p:nvPr>
        </p:nvSpPr>
        <p:spPr>
          <a:xfrm>
            <a:off x="422856" y="2184504"/>
            <a:ext cx="6562903" cy="510572"/>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16" name="Espace réservé du texte 15">
            <a:extLst>
              <a:ext uri="{FF2B5EF4-FFF2-40B4-BE49-F238E27FC236}">
                <a16:creationId xmlns:a16="http://schemas.microsoft.com/office/drawing/2014/main" id="{7FB15EAE-3CAE-606D-4BDC-B5F5CA30272F}"/>
              </a:ext>
            </a:extLst>
          </p:cNvPr>
          <p:cNvSpPr>
            <a:spLocks noGrp="1"/>
          </p:cNvSpPr>
          <p:nvPr>
            <p:ph type="body" sz="quarter" idx="16" hasCustomPrompt="1"/>
          </p:nvPr>
        </p:nvSpPr>
        <p:spPr>
          <a:xfrm>
            <a:off x="422856" y="2840072"/>
            <a:ext cx="4546184" cy="3737459"/>
          </a:xfrm>
        </p:spPr>
        <p:txBody>
          <a:bodyPr numCol="2"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2 colonnes</a:t>
            </a:r>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Espace réservé du texte 3">
            <a:extLst>
              <a:ext uri="{FF2B5EF4-FFF2-40B4-BE49-F238E27FC236}">
                <a16:creationId xmlns:a16="http://schemas.microsoft.com/office/drawing/2014/main" id="{9063CF50-4FAD-77BC-7924-722CEDF1DB8E}"/>
              </a:ext>
            </a:extLst>
          </p:cNvPr>
          <p:cNvSpPr>
            <a:spLocks noGrp="1"/>
          </p:cNvSpPr>
          <p:nvPr userDrawn="1">
            <p:ph type="body" sz="quarter" idx="17" hasCustomPrompt="1"/>
          </p:nvPr>
        </p:nvSpPr>
        <p:spPr>
          <a:xfrm>
            <a:off x="422857" y="1243013"/>
            <a:ext cx="6562902" cy="778292"/>
          </a:xfrm>
        </p:spPr>
        <p:txBody>
          <a:bodyPr>
            <a:noAutofit/>
          </a:bodyPr>
          <a:lstStyle>
            <a:lvl1pPr marL="0" indent="0">
              <a:lnSpc>
                <a:spcPct val="100000"/>
              </a:lnSpc>
              <a:spcBef>
                <a:spcPts val="0"/>
              </a:spcBef>
              <a:buNone/>
              <a:defRPr sz="1100" b="1"/>
            </a:lvl1pPr>
            <a:lvl2pPr marL="377967" indent="0">
              <a:buNone/>
              <a:defRPr sz="1100" b="1"/>
            </a:lvl2pPr>
            <a:lvl3pPr marL="755934" indent="0">
              <a:buNone/>
              <a:defRPr sz="1100" b="1"/>
            </a:lvl3pPr>
            <a:lvl4pPr marL="1133901" indent="0">
              <a:buNone/>
              <a:defRPr sz="1100" b="1"/>
            </a:lvl4pPr>
            <a:lvl5pPr marL="1511869" indent="0">
              <a:buNone/>
              <a:defRPr sz="1100" b="1"/>
            </a:lvl5pPr>
          </a:lstStyle>
          <a:p>
            <a:pPr lvl="0"/>
            <a:r>
              <a:rPr lang="fr-FR" dirty="0"/>
              <a:t>Cliquez pour ajouter du texte</a:t>
            </a:r>
          </a:p>
        </p:txBody>
      </p:sp>
      <p:sp>
        <p:nvSpPr>
          <p:cNvPr id="23" name="Espace réservé pour une image  9">
            <a:extLst>
              <a:ext uri="{FF2B5EF4-FFF2-40B4-BE49-F238E27FC236}">
                <a16:creationId xmlns:a16="http://schemas.microsoft.com/office/drawing/2014/main" id="{870B03E3-A370-8724-56D2-3513B0040786}"/>
              </a:ext>
            </a:extLst>
          </p:cNvPr>
          <p:cNvSpPr>
            <a:spLocks noGrp="1"/>
          </p:cNvSpPr>
          <p:nvPr userDrawn="1">
            <p:ph type="pic" sz="quarter" idx="18"/>
          </p:nvPr>
        </p:nvSpPr>
        <p:spPr>
          <a:xfrm>
            <a:off x="5181300" y="4777531"/>
            <a:ext cx="1800000" cy="1800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cxnSp>
        <p:nvCxnSpPr>
          <p:cNvPr id="15" name="Connecteur droit 14">
            <a:extLst>
              <a:ext uri="{FF2B5EF4-FFF2-40B4-BE49-F238E27FC236}">
                <a16:creationId xmlns:a16="http://schemas.microsoft.com/office/drawing/2014/main" id="{3E0B111B-5A9B-B9EC-ABE2-C2736E5FA464}"/>
              </a:ext>
            </a:extLst>
          </p:cNvPr>
          <p:cNvCxnSpPr/>
          <p:nvPr userDrawn="1"/>
        </p:nvCxnSpPr>
        <p:spPr>
          <a:xfrm>
            <a:off x="519113" y="6833939"/>
            <a:ext cx="646218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9">
            <a:extLst>
              <a:ext uri="{FF2B5EF4-FFF2-40B4-BE49-F238E27FC236}">
                <a16:creationId xmlns:a16="http://schemas.microsoft.com/office/drawing/2014/main" id="{4A406F77-16AB-ED0E-58DB-6064F4B9A756}"/>
              </a:ext>
            </a:extLst>
          </p:cNvPr>
          <p:cNvSpPr>
            <a:spLocks noGrp="1"/>
          </p:cNvSpPr>
          <p:nvPr userDrawn="1">
            <p:ph type="pic" sz="quarter" idx="19"/>
          </p:nvPr>
        </p:nvSpPr>
        <p:spPr>
          <a:xfrm>
            <a:off x="518499" y="7242005"/>
            <a:ext cx="1980000" cy="1260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5" name="Espace réservé pour une image  9">
            <a:extLst>
              <a:ext uri="{FF2B5EF4-FFF2-40B4-BE49-F238E27FC236}">
                <a16:creationId xmlns:a16="http://schemas.microsoft.com/office/drawing/2014/main" id="{09B0B774-F403-71B6-49B1-939F757D8EAC}"/>
              </a:ext>
            </a:extLst>
          </p:cNvPr>
          <p:cNvSpPr>
            <a:spLocks noGrp="1"/>
          </p:cNvSpPr>
          <p:nvPr userDrawn="1">
            <p:ph type="pic" sz="quarter" idx="20"/>
          </p:nvPr>
        </p:nvSpPr>
        <p:spPr>
          <a:xfrm>
            <a:off x="518499" y="8620672"/>
            <a:ext cx="1980000" cy="1260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6" name="Espace réservé du texte 13">
            <a:extLst>
              <a:ext uri="{FF2B5EF4-FFF2-40B4-BE49-F238E27FC236}">
                <a16:creationId xmlns:a16="http://schemas.microsoft.com/office/drawing/2014/main" id="{47E47ADF-E935-AD4E-552C-E5D21E5EECFF}"/>
              </a:ext>
            </a:extLst>
          </p:cNvPr>
          <p:cNvSpPr>
            <a:spLocks noGrp="1"/>
          </p:cNvSpPr>
          <p:nvPr userDrawn="1">
            <p:ph type="body" sz="quarter" idx="21" hasCustomPrompt="1"/>
          </p:nvPr>
        </p:nvSpPr>
        <p:spPr>
          <a:xfrm>
            <a:off x="2604554" y="7094543"/>
            <a:ext cx="4376746" cy="510572"/>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7" name="Espace réservé du texte 15">
            <a:extLst>
              <a:ext uri="{FF2B5EF4-FFF2-40B4-BE49-F238E27FC236}">
                <a16:creationId xmlns:a16="http://schemas.microsoft.com/office/drawing/2014/main" id="{621D3800-1358-F926-12C8-86305CF45E29}"/>
              </a:ext>
            </a:extLst>
          </p:cNvPr>
          <p:cNvSpPr>
            <a:spLocks noGrp="1"/>
          </p:cNvSpPr>
          <p:nvPr userDrawn="1">
            <p:ph type="body" sz="quarter" idx="22" hasCustomPrompt="1"/>
          </p:nvPr>
        </p:nvSpPr>
        <p:spPr>
          <a:xfrm>
            <a:off x="2594755" y="7617269"/>
            <a:ext cx="4386545" cy="2263402"/>
          </a:xfrm>
        </p:spPr>
        <p:txBody>
          <a:bodyPr numCol="2"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2 colonnes</a:t>
            </a:r>
          </a:p>
        </p:txBody>
      </p:sp>
      <p:sp>
        <p:nvSpPr>
          <p:cNvPr id="33" name="Slide Number Placeholder 5">
            <a:extLst>
              <a:ext uri="{FF2B5EF4-FFF2-40B4-BE49-F238E27FC236}">
                <a16:creationId xmlns:a16="http://schemas.microsoft.com/office/drawing/2014/main" id="{1D6E3E24-9E8C-7A64-897F-2213A6276584}"/>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21" name="Image 20">
            <a:extLst>
              <a:ext uri="{FF2B5EF4-FFF2-40B4-BE49-F238E27FC236}">
                <a16:creationId xmlns:a16="http://schemas.microsoft.com/office/drawing/2014/main" id="{B528070B-FED6-41EC-9099-FEB6514E5291}"/>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22" name="Image 21">
            <a:extLst>
              <a:ext uri="{FF2B5EF4-FFF2-40B4-BE49-F238E27FC236}">
                <a16:creationId xmlns:a16="http://schemas.microsoft.com/office/drawing/2014/main" id="{1ACA8C09-E619-4084-84BE-060405D1E5CE}"/>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28" name="ZoneTexte 27">
            <a:extLst>
              <a:ext uri="{FF2B5EF4-FFF2-40B4-BE49-F238E27FC236}">
                <a16:creationId xmlns:a16="http://schemas.microsoft.com/office/drawing/2014/main" id="{6A068E24-9B6E-42DD-B627-9A5B6155EFC8}"/>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361114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sp>
        <p:nvSpPr>
          <p:cNvPr id="16" name="Espace réservé du texte 15">
            <a:extLst>
              <a:ext uri="{FF2B5EF4-FFF2-40B4-BE49-F238E27FC236}">
                <a16:creationId xmlns:a16="http://schemas.microsoft.com/office/drawing/2014/main" id="{7FB15EAE-3CAE-606D-4BDC-B5F5CA30272F}"/>
              </a:ext>
            </a:extLst>
          </p:cNvPr>
          <p:cNvSpPr>
            <a:spLocks noGrp="1"/>
          </p:cNvSpPr>
          <p:nvPr>
            <p:ph type="body" sz="quarter" idx="16" hasCustomPrompt="1"/>
          </p:nvPr>
        </p:nvSpPr>
        <p:spPr>
          <a:xfrm>
            <a:off x="422225" y="1859787"/>
            <a:ext cx="6562904" cy="3626612"/>
          </a:xfrm>
        </p:spPr>
        <p:txBody>
          <a:bodyPr numCol="3"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3 colonnes</a:t>
            </a:r>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0" name="Espace réservé pour une image  9">
            <a:extLst>
              <a:ext uri="{FF2B5EF4-FFF2-40B4-BE49-F238E27FC236}">
                <a16:creationId xmlns:a16="http://schemas.microsoft.com/office/drawing/2014/main" id="{FAB47F46-F7F1-1A85-BF05-265D76809C00}"/>
              </a:ext>
            </a:extLst>
          </p:cNvPr>
          <p:cNvSpPr>
            <a:spLocks noGrp="1"/>
          </p:cNvSpPr>
          <p:nvPr userDrawn="1">
            <p:ph type="pic" sz="quarter" idx="13"/>
          </p:nvPr>
        </p:nvSpPr>
        <p:spPr>
          <a:xfrm>
            <a:off x="5041129" y="4010399"/>
            <a:ext cx="1944000" cy="1476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cxnSp>
        <p:nvCxnSpPr>
          <p:cNvPr id="23" name="Connecteur droit 22">
            <a:extLst>
              <a:ext uri="{FF2B5EF4-FFF2-40B4-BE49-F238E27FC236}">
                <a16:creationId xmlns:a16="http://schemas.microsoft.com/office/drawing/2014/main" id="{57409CA8-4A3D-55C0-8CD5-BE90DCB18CCC}"/>
              </a:ext>
            </a:extLst>
          </p:cNvPr>
          <p:cNvCxnSpPr>
            <a:cxnSpLocks/>
          </p:cNvCxnSpPr>
          <p:nvPr userDrawn="1"/>
        </p:nvCxnSpPr>
        <p:spPr>
          <a:xfrm>
            <a:off x="449631" y="5745457"/>
            <a:ext cx="656290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Espace réservé du texte 13">
            <a:extLst>
              <a:ext uri="{FF2B5EF4-FFF2-40B4-BE49-F238E27FC236}">
                <a16:creationId xmlns:a16="http://schemas.microsoft.com/office/drawing/2014/main" id="{91593044-9C9E-026D-68CB-BAC5A93CD078}"/>
              </a:ext>
            </a:extLst>
          </p:cNvPr>
          <p:cNvSpPr>
            <a:spLocks noGrp="1"/>
          </p:cNvSpPr>
          <p:nvPr userDrawn="1">
            <p:ph type="body" sz="quarter" idx="17" hasCustomPrompt="1"/>
          </p:nvPr>
        </p:nvSpPr>
        <p:spPr>
          <a:xfrm>
            <a:off x="422225" y="5998805"/>
            <a:ext cx="6617717" cy="621351"/>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5" name="Espace réservé du texte 13">
            <a:extLst>
              <a:ext uri="{FF2B5EF4-FFF2-40B4-BE49-F238E27FC236}">
                <a16:creationId xmlns:a16="http://schemas.microsoft.com/office/drawing/2014/main" id="{B0B7EF0F-D0D0-4F50-D93F-4A0BEF0750FD}"/>
              </a:ext>
            </a:extLst>
          </p:cNvPr>
          <p:cNvSpPr>
            <a:spLocks noGrp="1"/>
          </p:cNvSpPr>
          <p:nvPr userDrawn="1">
            <p:ph type="body" sz="quarter" idx="18" hasCustomPrompt="1"/>
          </p:nvPr>
        </p:nvSpPr>
        <p:spPr>
          <a:xfrm>
            <a:off x="422225" y="1405431"/>
            <a:ext cx="6617717"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6" name="Espace réservé pour une image  9">
            <a:extLst>
              <a:ext uri="{FF2B5EF4-FFF2-40B4-BE49-F238E27FC236}">
                <a16:creationId xmlns:a16="http://schemas.microsoft.com/office/drawing/2014/main" id="{3493E9A2-B526-76A7-2656-5AD72D2EFBA6}"/>
              </a:ext>
            </a:extLst>
          </p:cNvPr>
          <p:cNvSpPr>
            <a:spLocks noGrp="1"/>
          </p:cNvSpPr>
          <p:nvPr userDrawn="1">
            <p:ph type="pic" sz="quarter" idx="19"/>
          </p:nvPr>
        </p:nvSpPr>
        <p:spPr>
          <a:xfrm>
            <a:off x="519728" y="6721156"/>
            <a:ext cx="2012543" cy="2987142"/>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7" name="Espace réservé du texte 15">
            <a:extLst>
              <a:ext uri="{FF2B5EF4-FFF2-40B4-BE49-F238E27FC236}">
                <a16:creationId xmlns:a16="http://schemas.microsoft.com/office/drawing/2014/main" id="{13280D74-2B5A-9CA6-6D8C-C5E83520F252}"/>
              </a:ext>
            </a:extLst>
          </p:cNvPr>
          <p:cNvSpPr>
            <a:spLocks noGrp="1"/>
          </p:cNvSpPr>
          <p:nvPr userDrawn="1">
            <p:ph type="body" sz="quarter" idx="20" hasCustomPrompt="1"/>
          </p:nvPr>
        </p:nvSpPr>
        <p:spPr>
          <a:xfrm>
            <a:off x="2713676" y="6715326"/>
            <a:ext cx="4526331" cy="3095423"/>
          </a:xfrm>
        </p:spPr>
        <p:txBody>
          <a:bodyPr numCol="2"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2 colonnes</a:t>
            </a:r>
          </a:p>
        </p:txBody>
      </p:sp>
      <p:sp>
        <p:nvSpPr>
          <p:cNvPr id="28" name="Slide Number Placeholder 5">
            <a:extLst>
              <a:ext uri="{FF2B5EF4-FFF2-40B4-BE49-F238E27FC236}">
                <a16:creationId xmlns:a16="http://schemas.microsoft.com/office/drawing/2014/main" id="{864A86F1-FC6D-40BA-692C-F5BB7344B72F}"/>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3" name="Image 2">
            <a:extLst>
              <a:ext uri="{FF2B5EF4-FFF2-40B4-BE49-F238E27FC236}">
                <a16:creationId xmlns:a16="http://schemas.microsoft.com/office/drawing/2014/main" id="{92FCFA72-2B8F-47A4-989F-37F771444872}"/>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4" name="Image 3">
            <a:extLst>
              <a:ext uri="{FF2B5EF4-FFF2-40B4-BE49-F238E27FC236}">
                <a16:creationId xmlns:a16="http://schemas.microsoft.com/office/drawing/2014/main" id="{34EAC245-F667-4450-AEC5-2106A6177D20}"/>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21" name="ZoneTexte 20">
            <a:extLst>
              <a:ext uri="{FF2B5EF4-FFF2-40B4-BE49-F238E27FC236}">
                <a16:creationId xmlns:a16="http://schemas.microsoft.com/office/drawing/2014/main" id="{D712FD11-4C8B-4CEC-8A6B-CA44D6E319A1}"/>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244640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0" name="Espace réservé pour une image  9">
            <a:extLst>
              <a:ext uri="{FF2B5EF4-FFF2-40B4-BE49-F238E27FC236}">
                <a16:creationId xmlns:a16="http://schemas.microsoft.com/office/drawing/2014/main" id="{FAB47F46-F7F1-1A85-BF05-265D76809C00}"/>
              </a:ext>
            </a:extLst>
          </p:cNvPr>
          <p:cNvSpPr>
            <a:spLocks noGrp="1"/>
          </p:cNvSpPr>
          <p:nvPr userDrawn="1">
            <p:ph type="pic" sz="quarter" idx="13"/>
          </p:nvPr>
        </p:nvSpPr>
        <p:spPr>
          <a:xfrm>
            <a:off x="519728" y="1461545"/>
            <a:ext cx="4284000" cy="3492079"/>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4" name="Espace réservé du texte 13">
            <a:extLst>
              <a:ext uri="{FF2B5EF4-FFF2-40B4-BE49-F238E27FC236}">
                <a16:creationId xmlns:a16="http://schemas.microsoft.com/office/drawing/2014/main" id="{91593044-9C9E-026D-68CB-BAC5A93CD078}"/>
              </a:ext>
            </a:extLst>
          </p:cNvPr>
          <p:cNvSpPr>
            <a:spLocks noGrp="1"/>
          </p:cNvSpPr>
          <p:nvPr userDrawn="1">
            <p:ph type="body" sz="quarter" idx="17" hasCustomPrompt="1"/>
          </p:nvPr>
        </p:nvSpPr>
        <p:spPr>
          <a:xfrm>
            <a:off x="422226" y="5185912"/>
            <a:ext cx="6617717" cy="621351"/>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7" name="Espace réservé du texte 15">
            <a:extLst>
              <a:ext uri="{FF2B5EF4-FFF2-40B4-BE49-F238E27FC236}">
                <a16:creationId xmlns:a16="http://schemas.microsoft.com/office/drawing/2014/main" id="{13280D74-2B5A-9CA6-6D8C-C5E83520F252}"/>
              </a:ext>
            </a:extLst>
          </p:cNvPr>
          <p:cNvSpPr>
            <a:spLocks noGrp="1"/>
          </p:cNvSpPr>
          <p:nvPr userDrawn="1">
            <p:ph type="body" sz="quarter" idx="20" hasCustomPrompt="1"/>
          </p:nvPr>
        </p:nvSpPr>
        <p:spPr>
          <a:xfrm>
            <a:off x="422229" y="5822420"/>
            <a:ext cx="6617710" cy="4108999"/>
          </a:xfrm>
        </p:spPr>
        <p:txBody>
          <a:bodyPr numCol="3"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3 colonnes</a:t>
            </a:r>
          </a:p>
        </p:txBody>
      </p:sp>
      <p:sp>
        <p:nvSpPr>
          <p:cNvPr id="28" name="Espace réservé pour une image  9">
            <a:extLst>
              <a:ext uri="{FF2B5EF4-FFF2-40B4-BE49-F238E27FC236}">
                <a16:creationId xmlns:a16="http://schemas.microsoft.com/office/drawing/2014/main" id="{8933909D-6811-7CBD-5A4D-9A72BE4F53F5}"/>
              </a:ext>
            </a:extLst>
          </p:cNvPr>
          <p:cNvSpPr>
            <a:spLocks noGrp="1"/>
          </p:cNvSpPr>
          <p:nvPr userDrawn="1">
            <p:ph type="pic" sz="quarter" idx="21"/>
          </p:nvPr>
        </p:nvSpPr>
        <p:spPr>
          <a:xfrm>
            <a:off x="4908886" y="1389505"/>
            <a:ext cx="2131050" cy="169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9" name="Espace réservé pour une image  9">
            <a:extLst>
              <a:ext uri="{FF2B5EF4-FFF2-40B4-BE49-F238E27FC236}">
                <a16:creationId xmlns:a16="http://schemas.microsoft.com/office/drawing/2014/main" id="{89350A3C-6579-E352-533C-C640DAE16058}"/>
              </a:ext>
            </a:extLst>
          </p:cNvPr>
          <p:cNvSpPr>
            <a:spLocks noGrp="1"/>
          </p:cNvSpPr>
          <p:nvPr userDrawn="1">
            <p:ph type="pic" sz="quarter" idx="22"/>
          </p:nvPr>
        </p:nvSpPr>
        <p:spPr>
          <a:xfrm>
            <a:off x="4908886" y="3207585"/>
            <a:ext cx="2131050" cy="169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0" name="Slide Number Placeholder 5">
            <a:extLst>
              <a:ext uri="{FF2B5EF4-FFF2-40B4-BE49-F238E27FC236}">
                <a16:creationId xmlns:a16="http://schemas.microsoft.com/office/drawing/2014/main" id="{10C28C22-4A34-D08F-6531-0730631C5B50}"/>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14" name="Image 13">
            <a:extLst>
              <a:ext uri="{FF2B5EF4-FFF2-40B4-BE49-F238E27FC236}">
                <a16:creationId xmlns:a16="http://schemas.microsoft.com/office/drawing/2014/main" id="{DBA54105-B51A-4BB4-A8D6-76DD38C1CEAA}"/>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15" name="Image 14">
            <a:extLst>
              <a:ext uri="{FF2B5EF4-FFF2-40B4-BE49-F238E27FC236}">
                <a16:creationId xmlns:a16="http://schemas.microsoft.com/office/drawing/2014/main" id="{A0A026F8-8B1F-4AF7-B60F-D751D40A6FFF}"/>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16" name="ZoneTexte 15">
            <a:extLst>
              <a:ext uri="{FF2B5EF4-FFF2-40B4-BE49-F238E27FC236}">
                <a16:creationId xmlns:a16="http://schemas.microsoft.com/office/drawing/2014/main" id="{B203314C-6F26-46EE-99A9-EEAD2BA0A7A7}"/>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30304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020959-67B1-1387-C014-BC41DCF81EE0}"/>
              </a:ext>
            </a:extLst>
          </p:cNvPr>
          <p:cNvSpPr/>
          <p:nvPr userDrawn="1"/>
        </p:nvSpPr>
        <p:spPr>
          <a:xfrm>
            <a:off x="422224" y="6315764"/>
            <a:ext cx="6651011" cy="3723620"/>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sp>
        <p:nvSpPr>
          <p:cNvPr id="16" name="Espace réservé du texte 15">
            <a:extLst>
              <a:ext uri="{FF2B5EF4-FFF2-40B4-BE49-F238E27FC236}">
                <a16:creationId xmlns:a16="http://schemas.microsoft.com/office/drawing/2014/main" id="{7FB15EAE-3CAE-606D-4BDC-B5F5CA30272F}"/>
              </a:ext>
            </a:extLst>
          </p:cNvPr>
          <p:cNvSpPr>
            <a:spLocks noGrp="1"/>
          </p:cNvSpPr>
          <p:nvPr>
            <p:ph type="body" sz="quarter" idx="16" hasCustomPrompt="1"/>
          </p:nvPr>
        </p:nvSpPr>
        <p:spPr>
          <a:xfrm>
            <a:off x="422225" y="2877911"/>
            <a:ext cx="3752733" cy="1797584"/>
          </a:xfrm>
        </p:spPr>
        <p:txBody>
          <a:bodyPr numCol="1" spcCol="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0" name="Espace réservé pour une image  9">
            <a:extLst>
              <a:ext uri="{FF2B5EF4-FFF2-40B4-BE49-F238E27FC236}">
                <a16:creationId xmlns:a16="http://schemas.microsoft.com/office/drawing/2014/main" id="{FAB47F46-F7F1-1A85-BF05-265D76809C00}"/>
              </a:ext>
            </a:extLst>
          </p:cNvPr>
          <p:cNvSpPr>
            <a:spLocks noGrp="1"/>
          </p:cNvSpPr>
          <p:nvPr userDrawn="1">
            <p:ph type="pic" sz="quarter" idx="13"/>
          </p:nvPr>
        </p:nvSpPr>
        <p:spPr>
          <a:xfrm>
            <a:off x="4303942" y="1399494"/>
            <a:ext cx="2736000" cy="3276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4" name="Espace réservé du texte 13">
            <a:extLst>
              <a:ext uri="{FF2B5EF4-FFF2-40B4-BE49-F238E27FC236}">
                <a16:creationId xmlns:a16="http://schemas.microsoft.com/office/drawing/2014/main" id="{91593044-9C9E-026D-68CB-BAC5A93CD078}"/>
              </a:ext>
            </a:extLst>
          </p:cNvPr>
          <p:cNvSpPr>
            <a:spLocks noGrp="1"/>
          </p:cNvSpPr>
          <p:nvPr userDrawn="1">
            <p:ph type="body" sz="quarter" idx="17" hasCustomPrompt="1"/>
          </p:nvPr>
        </p:nvSpPr>
        <p:spPr>
          <a:xfrm>
            <a:off x="598531" y="6491780"/>
            <a:ext cx="6307596" cy="365751"/>
          </a:xfrm>
        </p:spPr>
        <p:txBody>
          <a:bodyPr anchor="ctr">
            <a:normAutofit/>
          </a:bodyPr>
          <a:lstStyle>
            <a:lvl1pPr marL="0" indent="0" algn="ctr">
              <a:lnSpc>
                <a:spcPct val="100000"/>
              </a:lnSpc>
              <a:spcBef>
                <a:spcPts val="0"/>
              </a:spcBef>
              <a:buNone/>
              <a:defRPr sz="1800" b="1" cap="none"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5" name="Espace réservé du texte 13">
            <a:extLst>
              <a:ext uri="{FF2B5EF4-FFF2-40B4-BE49-F238E27FC236}">
                <a16:creationId xmlns:a16="http://schemas.microsoft.com/office/drawing/2014/main" id="{B0B7EF0F-D0D0-4F50-D93F-4A0BEF0750FD}"/>
              </a:ext>
            </a:extLst>
          </p:cNvPr>
          <p:cNvSpPr>
            <a:spLocks noGrp="1"/>
          </p:cNvSpPr>
          <p:nvPr userDrawn="1">
            <p:ph type="body" sz="quarter" idx="18" hasCustomPrompt="1"/>
          </p:nvPr>
        </p:nvSpPr>
        <p:spPr>
          <a:xfrm>
            <a:off x="422225" y="1252609"/>
            <a:ext cx="3752733" cy="1493941"/>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6" name="Espace réservé pour une image  9">
            <a:extLst>
              <a:ext uri="{FF2B5EF4-FFF2-40B4-BE49-F238E27FC236}">
                <a16:creationId xmlns:a16="http://schemas.microsoft.com/office/drawing/2014/main" id="{3493E9A2-B526-76A7-2656-5AD72D2EFBA6}"/>
              </a:ext>
            </a:extLst>
          </p:cNvPr>
          <p:cNvSpPr>
            <a:spLocks noGrp="1"/>
          </p:cNvSpPr>
          <p:nvPr userDrawn="1">
            <p:ph type="pic" sz="quarter" idx="19"/>
          </p:nvPr>
        </p:nvSpPr>
        <p:spPr>
          <a:xfrm>
            <a:off x="598532" y="7440341"/>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7" name="Espace réservé du texte 15">
            <a:extLst>
              <a:ext uri="{FF2B5EF4-FFF2-40B4-BE49-F238E27FC236}">
                <a16:creationId xmlns:a16="http://schemas.microsoft.com/office/drawing/2014/main" id="{13280D74-2B5A-9CA6-6D8C-C5E83520F252}"/>
              </a:ext>
            </a:extLst>
          </p:cNvPr>
          <p:cNvSpPr>
            <a:spLocks noGrp="1"/>
          </p:cNvSpPr>
          <p:nvPr userDrawn="1">
            <p:ph type="body" sz="quarter" idx="20" hasCustomPrompt="1"/>
          </p:nvPr>
        </p:nvSpPr>
        <p:spPr>
          <a:xfrm>
            <a:off x="598532" y="6890716"/>
            <a:ext cx="6307596" cy="365751"/>
          </a:xfrm>
        </p:spPr>
        <p:txBody>
          <a:bodyPr numCol="1" spcCol="0" anchor="ctr">
            <a:normAutofit/>
          </a:bodyPr>
          <a:lstStyle>
            <a:lvl1pPr marL="0" indent="0" algn="ctr">
              <a:lnSpc>
                <a:spcPct val="100000"/>
              </a:lnSpc>
              <a:spcBef>
                <a:spcPts val="0"/>
              </a:spcBef>
              <a:buNone/>
              <a:defRPr sz="1100" cap="all" baseline="0"/>
            </a:lvl1pPr>
            <a:lvl4pPr marL="1133901" indent="0">
              <a:buNone/>
              <a:defRPr sz="1100"/>
            </a:lvl4pPr>
            <a:lvl5pPr marL="1511869" indent="0">
              <a:buNone/>
              <a:defRPr sz="1100"/>
            </a:lvl5pPr>
          </a:lstStyle>
          <a:p>
            <a:pPr lvl="0"/>
            <a:r>
              <a:rPr lang="fr-FR" dirty="0"/>
              <a:t>Cliquez pour ajouter un titre</a:t>
            </a:r>
          </a:p>
        </p:txBody>
      </p:sp>
      <p:sp>
        <p:nvSpPr>
          <p:cNvPr id="28" name="Espace réservé du texte 15">
            <a:extLst>
              <a:ext uri="{FF2B5EF4-FFF2-40B4-BE49-F238E27FC236}">
                <a16:creationId xmlns:a16="http://schemas.microsoft.com/office/drawing/2014/main" id="{F8CD76B0-D392-A378-BADE-A868F9D0FC86}"/>
              </a:ext>
            </a:extLst>
          </p:cNvPr>
          <p:cNvSpPr>
            <a:spLocks noGrp="1"/>
          </p:cNvSpPr>
          <p:nvPr userDrawn="1">
            <p:ph type="body" sz="quarter" idx="21" hasCustomPrompt="1"/>
          </p:nvPr>
        </p:nvSpPr>
        <p:spPr>
          <a:xfrm>
            <a:off x="422224" y="4745069"/>
            <a:ext cx="6617717" cy="1389031"/>
          </a:xfrm>
        </p:spPr>
        <p:txBody>
          <a:bodyPr numCol="1" spcCol="0" anchor="ctr">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a:p>
            <a:pPr lvl="0"/>
            <a:endParaRPr lang="fr-FR" dirty="0"/>
          </a:p>
        </p:txBody>
      </p:sp>
      <p:sp>
        <p:nvSpPr>
          <p:cNvPr id="29" name="Espace réservé pour une image  9">
            <a:extLst>
              <a:ext uri="{FF2B5EF4-FFF2-40B4-BE49-F238E27FC236}">
                <a16:creationId xmlns:a16="http://schemas.microsoft.com/office/drawing/2014/main" id="{DD4D2FAD-117E-6CCE-C04F-4461043E2289}"/>
              </a:ext>
            </a:extLst>
          </p:cNvPr>
          <p:cNvSpPr>
            <a:spLocks noGrp="1"/>
          </p:cNvSpPr>
          <p:nvPr userDrawn="1">
            <p:ph type="pic" sz="quarter" idx="22"/>
          </p:nvPr>
        </p:nvSpPr>
        <p:spPr>
          <a:xfrm>
            <a:off x="2219082" y="7454482"/>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0" name="Espace réservé pour une image  9">
            <a:extLst>
              <a:ext uri="{FF2B5EF4-FFF2-40B4-BE49-F238E27FC236}">
                <a16:creationId xmlns:a16="http://schemas.microsoft.com/office/drawing/2014/main" id="{9E67932A-5247-02F1-D305-275D488E8201}"/>
              </a:ext>
            </a:extLst>
          </p:cNvPr>
          <p:cNvSpPr>
            <a:spLocks noGrp="1"/>
          </p:cNvSpPr>
          <p:nvPr userDrawn="1">
            <p:ph type="pic" sz="quarter" idx="23"/>
          </p:nvPr>
        </p:nvSpPr>
        <p:spPr>
          <a:xfrm>
            <a:off x="3852336" y="7453063"/>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1" name="Espace réservé pour une image  9">
            <a:extLst>
              <a:ext uri="{FF2B5EF4-FFF2-40B4-BE49-F238E27FC236}">
                <a16:creationId xmlns:a16="http://schemas.microsoft.com/office/drawing/2014/main" id="{537C6B1C-BD5A-D451-F8DB-E7DDE5F790A8}"/>
              </a:ext>
            </a:extLst>
          </p:cNvPr>
          <p:cNvSpPr>
            <a:spLocks noGrp="1"/>
          </p:cNvSpPr>
          <p:nvPr userDrawn="1">
            <p:ph type="pic" sz="quarter" idx="24"/>
          </p:nvPr>
        </p:nvSpPr>
        <p:spPr>
          <a:xfrm>
            <a:off x="598531" y="8708716"/>
            <a:ext cx="3181306"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2" name="Espace réservé pour une image  9">
            <a:extLst>
              <a:ext uri="{FF2B5EF4-FFF2-40B4-BE49-F238E27FC236}">
                <a16:creationId xmlns:a16="http://schemas.microsoft.com/office/drawing/2014/main" id="{1748F178-B72F-D70D-2F0F-CED36AD6B4F4}"/>
              </a:ext>
            </a:extLst>
          </p:cNvPr>
          <p:cNvSpPr>
            <a:spLocks noGrp="1"/>
          </p:cNvSpPr>
          <p:nvPr userDrawn="1">
            <p:ph type="pic" sz="quarter" idx="25"/>
          </p:nvPr>
        </p:nvSpPr>
        <p:spPr>
          <a:xfrm>
            <a:off x="3852336" y="8708716"/>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3" name="Espace réservé pour une image  9">
            <a:extLst>
              <a:ext uri="{FF2B5EF4-FFF2-40B4-BE49-F238E27FC236}">
                <a16:creationId xmlns:a16="http://schemas.microsoft.com/office/drawing/2014/main" id="{26D629C1-4124-19E4-6586-7D6AFF96ECBA}"/>
              </a:ext>
            </a:extLst>
          </p:cNvPr>
          <p:cNvSpPr>
            <a:spLocks noGrp="1"/>
          </p:cNvSpPr>
          <p:nvPr userDrawn="1">
            <p:ph type="pic" sz="quarter" idx="26"/>
          </p:nvPr>
        </p:nvSpPr>
        <p:spPr>
          <a:xfrm>
            <a:off x="5449143" y="7457987"/>
            <a:ext cx="1512000" cy="2374154"/>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4" name="Slide Number Placeholder 5">
            <a:extLst>
              <a:ext uri="{FF2B5EF4-FFF2-40B4-BE49-F238E27FC236}">
                <a16:creationId xmlns:a16="http://schemas.microsoft.com/office/drawing/2014/main" id="{C29A22DA-0BF7-8149-6A22-21314442EC52}"/>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22" name="Image 21">
            <a:extLst>
              <a:ext uri="{FF2B5EF4-FFF2-40B4-BE49-F238E27FC236}">
                <a16:creationId xmlns:a16="http://schemas.microsoft.com/office/drawing/2014/main" id="{A05DDFF7-7ECC-4056-BBF1-5C15447EE909}"/>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23" name="Image 22">
            <a:extLst>
              <a:ext uri="{FF2B5EF4-FFF2-40B4-BE49-F238E27FC236}">
                <a16:creationId xmlns:a16="http://schemas.microsoft.com/office/drawing/2014/main" id="{9731600C-752B-476C-9BCC-1AFB70DF8EF8}"/>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35" name="ZoneTexte 34">
            <a:extLst>
              <a:ext uri="{FF2B5EF4-FFF2-40B4-BE49-F238E27FC236}">
                <a16:creationId xmlns:a16="http://schemas.microsoft.com/office/drawing/2014/main" id="{0467F62F-52AB-4174-83CC-DC4C3DFA2161}"/>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1385605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020959-67B1-1387-C014-BC41DCF81EE0}"/>
              </a:ext>
            </a:extLst>
          </p:cNvPr>
          <p:cNvSpPr/>
          <p:nvPr userDrawn="1"/>
        </p:nvSpPr>
        <p:spPr>
          <a:xfrm>
            <a:off x="530591" y="5558333"/>
            <a:ext cx="6553507" cy="4456481"/>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exte 13">
            <a:extLst>
              <a:ext uri="{FF2B5EF4-FFF2-40B4-BE49-F238E27FC236}">
                <a16:creationId xmlns:a16="http://schemas.microsoft.com/office/drawing/2014/main" id="{91593044-9C9E-026D-68CB-BAC5A93CD078}"/>
              </a:ext>
            </a:extLst>
          </p:cNvPr>
          <p:cNvSpPr>
            <a:spLocks noGrp="1"/>
          </p:cNvSpPr>
          <p:nvPr userDrawn="1">
            <p:ph type="body" sz="quarter" idx="17" hasCustomPrompt="1"/>
          </p:nvPr>
        </p:nvSpPr>
        <p:spPr>
          <a:xfrm>
            <a:off x="653547" y="5623473"/>
            <a:ext cx="6307596" cy="365751"/>
          </a:xfrm>
        </p:spPr>
        <p:txBody>
          <a:bodyPr anchor="ctr">
            <a:normAutofit/>
          </a:bodyPr>
          <a:lstStyle>
            <a:lvl1pPr marL="0" indent="0" algn="ctr">
              <a:lnSpc>
                <a:spcPct val="100000"/>
              </a:lnSpc>
              <a:spcBef>
                <a:spcPts val="0"/>
              </a:spcBef>
              <a:buNone/>
              <a:defRPr sz="1800" b="1" cap="none"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6" name="Espace réservé pour une image  9">
            <a:extLst>
              <a:ext uri="{FF2B5EF4-FFF2-40B4-BE49-F238E27FC236}">
                <a16:creationId xmlns:a16="http://schemas.microsoft.com/office/drawing/2014/main" id="{3493E9A2-B526-76A7-2656-5AD72D2EFBA6}"/>
              </a:ext>
            </a:extLst>
          </p:cNvPr>
          <p:cNvSpPr>
            <a:spLocks noGrp="1"/>
          </p:cNvSpPr>
          <p:nvPr userDrawn="1">
            <p:ph type="pic" sz="quarter" idx="19"/>
          </p:nvPr>
        </p:nvSpPr>
        <p:spPr>
          <a:xfrm>
            <a:off x="598532" y="7440341"/>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7" name="Espace réservé du texte 15">
            <a:extLst>
              <a:ext uri="{FF2B5EF4-FFF2-40B4-BE49-F238E27FC236}">
                <a16:creationId xmlns:a16="http://schemas.microsoft.com/office/drawing/2014/main" id="{13280D74-2B5A-9CA6-6D8C-C5E83520F252}"/>
              </a:ext>
            </a:extLst>
          </p:cNvPr>
          <p:cNvSpPr>
            <a:spLocks noGrp="1"/>
          </p:cNvSpPr>
          <p:nvPr userDrawn="1">
            <p:ph type="body" sz="quarter" idx="20" hasCustomPrompt="1"/>
          </p:nvPr>
        </p:nvSpPr>
        <p:spPr>
          <a:xfrm>
            <a:off x="642141" y="6091458"/>
            <a:ext cx="6307596" cy="1255442"/>
          </a:xfrm>
        </p:spPr>
        <p:txBody>
          <a:bodyPr numCol="1" spcCol="0" anchor="ctr">
            <a:normAutofit/>
          </a:bodyPr>
          <a:lstStyle>
            <a:lvl1pPr marL="0" indent="0" algn="ctr">
              <a:lnSpc>
                <a:spcPct val="100000"/>
              </a:lnSpc>
              <a:spcBef>
                <a:spcPts val="0"/>
              </a:spcBef>
              <a:buNone/>
              <a:defRPr sz="1100" cap="all" baseline="0"/>
            </a:lvl1pPr>
            <a:lvl4pPr marL="1133901" indent="0">
              <a:buNone/>
              <a:defRPr sz="1100"/>
            </a:lvl4pPr>
            <a:lvl5pPr marL="1511869" indent="0">
              <a:buNone/>
              <a:defRPr sz="1100"/>
            </a:lvl5pPr>
          </a:lstStyle>
          <a:p>
            <a:pPr lvl="0"/>
            <a:r>
              <a:rPr lang="fr-FR" dirty="0"/>
              <a:t>Cliquez pour ajouter un titre</a:t>
            </a:r>
          </a:p>
        </p:txBody>
      </p:sp>
      <p:sp>
        <p:nvSpPr>
          <p:cNvPr id="29" name="Espace réservé pour une image  9">
            <a:extLst>
              <a:ext uri="{FF2B5EF4-FFF2-40B4-BE49-F238E27FC236}">
                <a16:creationId xmlns:a16="http://schemas.microsoft.com/office/drawing/2014/main" id="{DD4D2FAD-117E-6CCE-C04F-4461043E2289}"/>
              </a:ext>
            </a:extLst>
          </p:cNvPr>
          <p:cNvSpPr>
            <a:spLocks noGrp="1"/>
          </p:cNvSpPr>
          <p:nvPr userDrawn="1">
            <p:ph type="pic" sz="quarter" idx="22"/>
          </p:nvPr>
        </p:nvSpPr>
        <p:spPr>
          <a:xfrm>
            <a:off x="2219082" y="7454482"/>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0" name="Espace réservé pour une image  9">
            <a:extLst>
              <a:ext uri="{FF2B5EF4-FFF2-40B4-BE49-F238E27FC236}">
                <a16:creationId xmlns:a16="http://schemas.microsoft.com/office/drawing/2014/main" id="{9E67932A-5247-02F1-D305-275D488E8201}"/>
              </a:ext>
            </a:extLst>
          </p:cNvPr>
          <p:cNvSpPr>
            <a:spLocks noGrp="1"/>
          </p:cNvSpPr>
          <p:nvPr userDrawn="1">
            <p:ph type="pic" sz="quarter" idx="23"/>
          </p:nvPr>
        </p:nvSpPr>
        <p:spPr>
          <a:xfrm>
            <a:off x="3852336" y="7453063"/>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1" name="Espace réservé pour une image  9">
            <a:extLst>
              <a:ext uri="{FF2B5EF4-FFF2-40B4-BE49-F238E27FC236}">
                <a16:creationId xmlns:a16="http://schemas.microsoft.com/office/drawing/2014/main" id="{537C6B1C-BD5A-D451-F8DB-E7DDE5F790A8}"/>
              </a:ext>
            </a:extLst>
          </p:cNvPr>
          <p:cNvSpPr>
            <a:spLocks noGrp="1"/>
          </p:cNvSpPr>
          <p:nvPr userDrawn="1">
            <p:ph type="pic" sz="quarter" idx="24"/>
          </p:nvPr>
        </p:nvSpPr>
        <p:spPr>
          <a:xfrm>
            <a:off x="598531" y="8708716"/>
            <a:ext cx="3181306"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2" name="Espace réservé pour une image  9">
            <a:extLst>
              <a:ext uri="{FF2B5EF4-FFF2-40B4-BE49-F238E27FC236}">
                <a16:creationId xmlns:a16="http://schemas.microsoft.com/office/drawing/2014/main" id="{1748F178-B72F-D70D-2F0F-CED36AD6B4F4}"/>
              </a:ext>
            </a:extLst>
          </p:cNvPr>
          <p:cNvSpPr>
            <a:spLocks noGrp="1"/>
          </p:cNvSpPr>
          <p:nvPr userDrawn="1">
            <p:ph type="pic" sz="quarter" idx="25"/>
          </p:nvPr>
        </p:nvSpPr>
        <p:spPr>
          <a:xfrm>
            <a:off x="3852336" y="8708716"/>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3" name="Espace réservé pour une image  9">
            <a:extLst>
              <a:ext uri="{FF2B5EF4-FFF2-40B4-BE49-F238E27FC236}">
                <a16:creationId xmlns:a16="http://schemas.microsoft.com/office/drawing/2014/main" id="{26D629C1-4124-19E4-6586-7D6AFF96ECBA}"/>
              </a:ext>
            </a:extLst>
          </p:cNvPr>
          <p:cNvSpPr>
            <a:spLocks noGrp="1"/>
          </p:cNvSpPr>
          <p:nvPr userDrawn="1">
            <p:ph type="pic" sz="quarter" idx="26"/>
          </p:nvPr>
        </p:nvSpPr>
        <p:spPr>
          <a:xfrm>
            <a:off x="5449143" y="7457987"/>
            <a:ext cx="1512000" cy="2374154"/>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4" name="Slide Number Placeholder 5">
            <a:extLst>
              <a:ext uri="{FF2B5EF4-FFF2-40B4-BE49-F238E27FC236}">
                <a16:creationId xmlns:a16="http://schemas.microsoft.com/office/drawing/2014/main" id="{C29A22DA-0BF7-8149-6A22-21314442EC52}"/>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sp>
        <p:nvSpPr>
          <p:cNvPr id="35" name="Rectangle 34">
            <a:extLst>
              <a:ext uri="{FF2B5EF4-FFF2-40B4-BE49-F238E27FC236}">
                <a16:creationId xmlns:a16="http://schemas.microsoft.com/office/drawing/2014/main" id="{0E0C6D91-9490-47E4-90FE-4C33DAFA8A10}"/>
              </a:ext>
            </a:extLst>
          </p:cNvPr>
          <p:cNvSpPr/>
          <p:nvPr userDrawn="1"/>
        </p:nvSpPr>
        <p:spPr>
          <a:xfrm>
            <a:off x="519728" y="1198005"/>
            <a:ext cx="6536859" cy="4080298"/>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texte 13">
            <a:extLst>
              <a:ext uri="{FF2B5EF4-FFF2-40B4-BE49-F238E27FC236}">
                <a16:creationId xmlns:a16="http://schemas.microsoft.com/office/drawing/2014/main" id="{6DE701D4-2E0F-4FDF-A035-D4287ED9CF36}"/>
              </a:ext>
            </a:extLst>
          </p:cNvPr>
          <p:cNvSpPr>
            <a:spLocks noGrp="1"/>
          </p:cNvSpPr>
          <p:nvPr>
            <p:ph type="body" sz="quarter" idx="27" hasCustomPrompt="1"/>
          </p:nvPr>
        </p:nvSpPr>
        <p:spPr>
          <a:xfrm>
            <a:off x="642141" y="1265132"/>
            <a:ext cx="6307596" cy="365751"/>
          </a:xfrm>
        </p:spPr>
        <p:txBody>
          <a:bodyPr anchor="ctr">
            <a:normAutofit/>
          </a:bodyPr>
          <a:lstStyle>
            <a:lvl1pPr marL="0" indent="0" algn="ctr">
              <a:lnSpc>
                <a:spcPct val="100000"/>
              </a:lnSpc>
              <a:spcBef>
                <a:spcPts val="0"/>
              </a:spcBef>
              <a:buNone/>
              <a:defRPr sz="1800" b="1" cap="none"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38" name="Espace réservé du texte 15">
            <a:extLst>
              <a:ext uri="{FF2B5EF4-FFF2-40B4-BE49-F238E27FC236}">
                <a16:creationId xmlns:a16="http://schemas.microsoft.com/office/drawing/2014/main" id="{EB35D8F3-BCD4-4FFA-BCDC-1CB49BEC3E6C}"/>
              </a:ext>
            </a:extLst>
          </p:cNvPr>
          <p:cNvSpPr>
            <a:spLocks noGrp="1"/>
          </p:cNvSpPr>
          <p:nvPr>
            <p:ph type="body" sz="quarter" idx="28" hasCustomPrompt="1"/>
          </p:nvPr>
        </p:nvSpPr>
        <p:spPr>
          <a:xfrm>
            <a:off x="552271" y="1698011"/>
            <a:ext cx="6408872" cy="903978"/>
          </a:xfrm>
        </p:spPr>
        <p:txBody>
          <a:bodyPr numCol="1" spcCol="0" anchor="ctr">
            <a:normAutofit/>
          </a:bodyPr>
          <a:lstStyle>
            <a:lvl1pPr marL="0" indent="0" algn="ctr">
              <a:lnSpc>
                <a:spcPct val="100000"/>
              </a:lnSpc>
              <a:spcBef>
                <a:spcPts val="0"/>
              </a:spcBef>
              <a:buNone/>
              <a:defRPr sz="1100" cap="all" baseline="0"/>
            </a:lvl1pPr>
            <a:lvl4pPr marL="1133901" indent="0">
              <a:buNone/>
              <a:defRPr sz="1100"/>
            </a:lvl4pPr>
            <a:lvl5pPr marL="1511869" indent="0">
              <a:buNone/>
              <a:defRPr sz="1100"/>
            </a:lvl5pPr>
          </a:lstStyle>
          <a:p>
            <a:pPr lvl="0"/>
            <a:r>
              <a:rPr lang="fr-FR" dirty="0"/>
              <a:t>Cliquez pour ajouter un titre</a:t>
            </a:r>
          </a:p>
        </p:txBody>
      </p:sp>
      <p:sp>
        <p:nvSpPr>
          <p:cNvPr id="39" name="Espace réservé pour une image  9">
            <a:extLst>
              <a:ext uri="{FF2B5EF4-FFF2-40B4-BE49-F238E27FC236}">
                <a16:creationId xmlns:a16="http://schemas.microsoft.com/office/drawing/2014/main" id="{0E972AB7-4E5F-4DB8-B7C1-A4B9DE514E61}"/>
              </a:ext>
            </a:extLst>
          </p:cNvPr>
          <p:cNvSpPr>
            <a:spLocks noGrp="1"/>
          </p:cNvSpPr>
          <p:nvPr>
            <p:ph type="pic" sz="quarter" idx="29"/>
          </p:nvPr>
        </p:nvSpPr>
        <p:spPr>
          <a:xfrm>
            <a:off x="554088" y="2692672"/>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0" name="Espace réservé pour une image  9">
            <a:extLst>
              <a:ext uri="{FF2B5EF4-FFF2-40B4-BE49-F238E27FC236}">
                <a16:creationId xmlns:a16="http://schemas.microsoft.com/office/drawing/2014/main" id="{C1CD3671-3AF6-41DF-B35F-B3822BD85D74}"/>
              </a:ext>
            </a:extLst>
          </p:cNvPr>
          <p:cNvSpPr>
            <a:spLocks noGrp="1"/>
          </p:cNvSpPr>
          <p:nvPr>
            <p:ph type="pic" sz="quarter" idx="30"/>
          </p:nvPr>
        </p:nvSpPr>
        <p:spPr>
          <a:xfrm>
            <a:off x="2235729" y="2718365"/>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1" name="Espace réservé pour une image  9">
            <a:extLst>
              <a:ext uri="{FF2B5EF4-FFF2-40B4-BE49-F238E27FC236}">
                <a16:creationId xmlns:a16="http://schemas.microsoft.com/office/drawing/2014/main" id="{5C439012-76E0-4CFA-B54A-EB7535C3B1BF}"/>
              </a:ext>
            </a:extLst>
          </p:cNvPr>
          <p:cNvSpPr>
            <a:spLocks noGrp="1"/>
          </p:cNvSpPr>
          <p:nvPr>
            <p:ph type="pic" sz="quarter" idx="31"/>
          </p:nvPr>
        </p:nvSpPr>
        <p:spPr>
          <a:xfrm>
            <a:off x="3881838" y="2718365"/>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2" name="Espace réservé pour une image  9">
            <a:extLst>
              <a:ext uri="{FF2B5EF4-FFF2-40B4-BE49-F238E27FC236}">
                <a16:creationId xmlns:a16="http://schemas.microsoft.com/office/drawing/2014/main" id="{2A97FA4B-4403-4BAB-8C92-893059266C04}"/>
              </a:ext>
            </a:extLst>
          </p:cNvPr>
          <p:cNvSpPr>
            <a:spLocks noGrp="1"/>
          </p:cNvSpPr>
          <p:nvPr>
            <p:ph type="pic" sz="quarter" idx="32"/>
          </p:nvPr>
        </p:nvSpPr>
        <p:spPr>
          <a:xfrm>
            <a:off x="3881838" y="4036790"/>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3" name="Espace réservé pour une image  9">
            <a:extLst>
              <a:ext uri="{FF2B5EF4-FFF2-40B4-BE49-F238E27FC236}">
                <a16:creationId xmlns:a16="http://schemas.microsoft.com/office/drawing/2014/main" id="{36D4DA11-BCFF-4FD4-9945-CFE02C47B3A6}"/>
              </a:ext>
            </a:extLst>
          </p:cNvPr>
          <p:cNvSpPr>
            <a:spLocks noGrp="1"/>
          </p:cNvSpPr>
          <p:nvPr>
            <p:ph type="pic" sz="quarter" idx="33"/>
          </p:nvPr>
        </p:nvSpPr>
        <p:spPr>
          <a:xfrm>
            <a:off x="554087" y="4023832"/>
            <a:ext cx="3193641"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4" name="Espace réservé pour une image  9">
            <a:extLst>
              <a:ext uri="{FF2B5EF4-FFF2-40B4-BE49-F238E27FC236}">
                <a16:creationId xmlns:a16="http://schemas.microsoft.com/office/drawing/2014/main" id="{25B62EB1-8325-455B-B1CB-C45120E8C771}"/>
              </a:ext>
            </a:extLst>
          </p:cNvPr>
          <p:cNvSpPr>
            <a:spLocks noGrp="1"/>
          </p:cNvSpPr>
          <p:nvPr>
            <p:ph type="pic" sz="quarter" idx="34"/>
          </p:nvPr>
        </p:nvSpPr>
        <p:spPr>
          <a:xfrm>
            <a:off x="5527947" y="2718364"/>
            <a:ext cx="1512000" cy="2457467"/>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pic>
        <p:nvPicPr>
          <p:cNvPr id="28" name="Image 27">
            <a:extLst>
              <a:ext uri="{FF2B5EF4-FFF2-40B4-BE49-F238E27FC236}">
                <a16:creationId xmlns:a16="http://schemas.microsoft.com/office/drawing/2014/main" id="{9C7EA602-2D17-4E2C-B8E3-79AC83BCDC16}"/>
              </a:ext>
            </a:extLst>
          </p:cNvPr>
          <p:cNvPicPr>
            <a:picLocks noChangeAspect="1"/>
          </p:cNvPicPr>
          <p:nvPr userDrawn="1"/>
        </p:nvPicPr>
        <p:blipFill>
          <a:blip r:embed="rId2"/>
          <a:stretch>
            <a:fillRect/>
          </a:stretch>
        </p:blipFill>
        <p:spPr>
          <a:xfrm>
            <a:off x="2398884" y="-9865"/>
            <a:ext cx="2761905" cy="152381"/>
          </a:xfrm>
          <a:prstGeom prst="rect">
            <a:avLst/>
          </a:prstGeom>
        </p:spPr>
      </p:pic>
      <p:pic>
        <p:nvPicPr>
          <p:cNvPr id="37" name="Image 36">
            <a:extLst>
              <a:ext uri="{FF2B5EF4-FFF2-40B4-BE49-F238E27FC236}">
                <a16:creationId xmlns:a16="http://schemas.microsoft.com/office/drawing/2014/main" id="{4D642979-A3BD-4666-AEB6-A3582A48FAEE}"/>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45" name="ZoneTexte 44">
            <a:extLst>
              <a:ext uri="{FF2B5EF4-FFF2-40B4-BE49-F238E27FC236}">
                <a16:creationId xmlns:a16="http://schemas.microsoft.com/office/drawing/2014/main" id="{6083818D-ACB0-4D22-80B1-44BC52B473D1}"/>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30378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apo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020959-67B1-1387-C014-BC41DCF81EE0}"/>
              </a:ext>
            </a:extLst>
          </p:cNvPr>
          <p:cNvSpPr/>
          <p:nvPr userDrawn="1"/>
        </p:nvSpPr>
        <p:spPr>
          <a:xfrm>
            <a:off x="497416" y="5185266"/>
            <a:ext cx="6553507" cy="4456481"/>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6" name="Espace réservé pour une image  9">
            <a:extLst>
              <a:ext uri="{FF2B5EF4-FFF2-40B4-BE49-F238E27FC236}">
                <a16:creationId xmlns:a16="http://schemas.microsoft.com/office/drawing/2014/main" id="{3493E9A2-B526-76A7-2656-5AD72D2EFBA6}"/>
              </a:ext>
            </a:extLst>
          </p:cNvPr>
          <p:cNvSpPr>
            <a:spLocks noGrp="1"/>
          </p:cNvSpPr>
          <p:nvPr userDrawn="1">
            <p:ph type="pic" sz="quarter" idx="19"/>
          </p:nvPr>
        </p:nvSpPr>
        <p:spPr>
          <a:xfrm>
            <a:off x="514944" y="6650476"/>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9" name="Espace réservé pour une image  9">
            <a:extLst>
              <a:ext uri="{FF2B5EF4-FFF2-40B4-BE49-F238E27FC236}">
                <a16:creationId xmlns:a16="http://schemas.microsoft.com/office/drawing/2014/main" id="{DD4D2FAD-117E-6CCE-C04F-4461043E2289}"/>
              </a:ext>
            </a:extLst>
          </p:cNvPr>
          <p:cNvSpPr>
            <a:spLocks noGrp="1"/>
          </p:cNvSpPr>
          <p:nvPr userDrawn="1">
            <p:ph type="pic" sz="quarter" idx="22"/>
          </p:nvPr>
        </p:nvSpPr>
        <p:spPr>
          <a:xfrm>
            <a:off x="2259517" y="6654354"/>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0" name="Espace réservé pour une image  9">
            <a:extLst>
              <a:ext uri="{FF2B5EF4-FFF2-40B4-BE49-F238E27FC236}">
                <a16:creationId xmlns:a16="http://schemas.microsoft.com/office/drawing/2014/main" id="{9E67932A-5247-02F1-D305-275D488E8201}"/>
              </a:ext>
            </a:extLst>
          </p:cNvPr>
          <p:cNvSpPr>
            <a:spLocks noGrp="1"/>
          </p:cNvSpPr>
          <p:nvPr userDrawn="1">
            <p:ph type="pic" sz="quarter" idx="23"/>
          </p:nvPr>
        </p:nvSpPr>
        <p:spPr>
          <a:xfrm>
            <a:off x="3936255" y="6664980"/>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1" name="Espace réservé pour une image  9">
            <a:extLst>
              <a:ext uri="{FF2B5EF4-FFF2-40B4-BE49-F238E27FC236}">
                <a16:creationId xmlns:a16="http://schemas.microsoft.com/office/drawing/2014/main" id="{537C6B1C-BD5A-D451-F8DB-E7DDE5F790A8}"/>
              </a:ext>
            </a:extLst>
          </p:cNvPr>
          <p:cNvSpPr>
            <a:spLocks noGrp="1"/>
          </p:cNvSpPr>
          <p:nvPr userDrawn="1">
            <p:ph type="pic" sz="quarter" idx="24"/>
          </p:nvPr>
        </p:nvSpPr>
        <p:spPr>
          <a:xfrm>
            <a:off x="3936255" y="7938677"/>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2" name="Espace réservé pour une image  9">
            <a:extLst>
              <a:ext uri="{FF2B5EF4-FFF2-40B4-BE49-F238E27FC236}">
                <a16:creationId xmlns:a16="http://schemas.microsoft.com/office/drawing/2014/main" id="{1748F178-B72F-D70D-2F0F-CED36AD6B4F4}"/>
              </a:ext>
            </a:extLst>
          </p:cNvPr>
          <p:cNvSpPr>
            <a:spLocks noGrp="1"/>
          </p:cNvSpPr>
          <p:nvPr userDrawn="1">
            <p:ph type="pic" sz="quarter" idx="25"/>
          </p:nvPr>
        </p:nvSpPr>
        <p:spPr>
          <a:xfrm>
            <a:off x="5559988" y="6664980"/>
            <a:ext cx="1496607"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34" name="Slide Number Placeholder 5">
            <a:extLst>
              <a:ext uri="{FF2B5EF4-FFF2-40B4-BE49-F238E27FC236}">
                <a16:creationId xmlns:a16="http://schemas.microsoft.com/office/drawing/2014/main" id="{C29A22DA-0BF7-8149-6A22-21314442EC52}"/>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sp>
        <p:nvSpPr>
          <p:cNvPr id="35" name="Rectangle 34">
            <a:extLst>
              <a:ext uri="{FF2B5EF4-FFF2-40B4-BE49-F238E27FC236}">
                <a16:creationId xmlns:a16="http://schemas.microsoft.com/office/drawing/2014/main" id="{0E0C6D91-9490-47E4-90FE-4C33DAFA8A10}"/>
              </a:ext>
            </a:extLst>
          </p:cNvPr>
          <p:cNvSpPr/>
          <p:nvPr userDrawn="1"/>
        </p:nvSpPr>
        <p:spPr>
          <a:xfrm>
            <a:off x="503088" y="1163990"/>
            <a:ext cx="6536859" cy="4080298"/>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space réservé pour une image  9">
            <a:extLst>
              <a:ext uri="{FF2B5EF4-FFF2-40B4-BE49-F238E27FC236}">
                <a16:creationId xmlns:a16="http://schemas.microsoft.com/office/drawing/2014/main" id="{0E972AB7-4E5F-4DB8-B7C1-A4B9DE514E61}"/>
              </a:ext>
            </a:extLst>
          </p:cNvPr>
          <p:cNvSpPr>
            <a:spLocks noGrp="1"/>
          </p:cNvSpPr>
          <p:nvPr>
            <p:ph type="pic" sz="quarter" idx="29"/>
          </p:nvPr>
        </p:nvSpPr>
        <p:spPr>
          <a:xfrm>
            <a:off x="554088" y="2692672"/>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0" name="Espace réservé pour une image  9">
            <a:extLst>
              <a:ext uri="{FF2B5EF4-FFF2-40B4-BE49-F238E27FC236}">
                <a16:creationId xmlns:a16="http://schemas.microsoft.com/office/drawing/2014/main" id="{C1CD3671-3AF6-41DF-B35F-B3822BD85D74}"/>
              </a:ext>
            </a:extLst>
          </p:cNvPr>
          <p:cNvSpPr>
            <a:spLocks noGrp="1"/>
          </p:cNvSpPr>
          <p:nvPr>
            <p:ph type="pic" sz="quarter" idx="30"/>
          </p:nvPr>
        </p:nvSpPr>
        <p:spPr>
          <a:xfrm>
            <a:off x="2235729" y="2718365"/>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1" name="Espace réservé pour une image  9">
            <a:extLst>
              <a:ext uri="{FF2B5EF4-FFF2-40B4-BE49-F238E27FC236}">
                <a16:creationId xmlns:a16="http://schemas.microsoft.com/office/drawing/2014/main" id="{5C439012-76E0-4CFA-B54A-EB7535C3B1BF}"/>
              </a:ext>
            </a:extLst>
          </p:cNvPr>
          <p:cNvSpPr>
            <a:spLocks noGrp="1"/>
          </p:cNvSpPr>
          <p:nvPr>
            <p:ph type="pic" sz="quarter" idx="31"/>
          </p:nvPr>
        </p:nvSpPr>
        <p:spPr>
          <a:xfrm>
            <a:off x="3881838" y="2718365"/>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42" name="Espace réservé pour une image  9">
            <a:extLst>
              <a:ext uri="{FF2B5EF4-FFF2-40B4-BE49-F238E27FC236}">
                <a16:creationId xmlns:a16="http://schemas.microsoft.com/office/drawing/2014/main" id="{2A97FA4B-4403-4BAB-8C92-893059266C04}"/>
              </a:ext>
            </a:extLst>
          </p:cNvPr>
          <p:cNvSpPr>
            <a:spLocks noGrp="1"/>
          </p:cNvSpPr>
          <p:nvPr>
            <p:ph type="pic" sz="quarter" idx="32"/>
          </p:nvPr>
        </p:nvSpPr>
        <p:spPr>
          <a:xfrm>
            <a:off x="3881838" y="4036790"/>
            <a:ext cx="1512000" cy="1152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5" name="Espace réservé pour une image  4">
            <a:extLst>
              <a:ext uri="{FF2B5EF4-FFF2-40B4-BE49-F238E27FC236}">
                <a16:creationId xmlns:a16="http://schemas.microsoft.com/office/drawing/2014/main" id="{0F1192FC-2635-4A4F-80B1-4BE9DDB4FFD4}"/>
              </a:ext>
            </a:extLst>
          </p:cNvPr>
          <p:cNvSpPr>
            <a:spLocks noGrp="1"/>
          </p:cNvSpPr>
          <p:nvPr>
            <p:ph type="pic" sz="quarter" idx="35"/>
          </p:nvPr>
        </p:nvSpPr>
        <p:spPr>
          <a:xfrm>
            <a:off x="530225" y="1198564"/>
            <a:ext cx="1512888" cy="1254094"/>
          </a:xfrm>
        </p:spPr>
        <p:txBody>
          <a:bodyPr/>
          <a:lstStyle/>
          <a:p>
            <a:endParaRPr lang="fr-FR"/>
          </a:p>
        </p:txBody>
      </p:sp>
      <p:sp>
        <p:nvSpPr>
          <p:cNvPr id="37" name="Espace réservé pour une image  4">
            <a:extLst>
              <a:ext uri="{FF2B5EF4-FFF2-40B4-BE49-F238E27FC236}">
                <a16:creationId xmlns:a16="http://schemas.microsoft.com/office/drawing/2014/main" id="{350B6FB1-D114-4E7B-A247-66E947A4DC49}"/>
              </a:ext>
            </a:extLst>
          </p:cNvPr>
          <p:cNvSpPr>
            <a:spLocks noGrp="1"/>
          </p:cNvSpPr>
          <p:nvPr>
            <p:ph type="pic" sz="quarter" idx="36"/>
          </p:nvPr>
        </p:nvSpPr>
        <p:spPr>
          <a:xfrm>
            <a:off x="2245065" y="1198563"/>
            <a:ext cx="1512888" cy="1279787"/>
          </a:xfrm>
        </p:spPr>
        <p:txBody>
          <a:bodyPr/>
          <a:lstStyle/>
          <a:p>
            <a:endParaRPr lang="fr-FR"/>
          </a:p>
        </p:txBody>
      </p:sp>
      <p:sp>
        <p:nvSpPr>
          <p:cNvPr id="45" name="Espace réservé pour une image  4">
            <a:extLst>
              <a:ext uri="{FF2B5EF4-FFF2-40B4-BE49-F238E27FC236}">
                <a16:creationId xmlns:a16="http://schemas.microsoft.com/office/drawing/2014/main" id="{C56E53DA-52FB-4ED2-ACE6-0E49F553727E}"/>
              </a:ext>
            </a:extLst>
          </p:cNvPr>
          <p:cNvSpPr>
            <a:spLocks noGrp="1"/>
          </p:cNvSpPr>
          <p:nvPr>
            <p:ph type="pic" sz="quarter" idx="37"/>
          </p:nvPr>
        </p:nvSpPr>
        <p:spPr>
          <a:xfrm>
            <a:off x="3936255" y="1210248"/>
            <a:ext cx="1512888" cy="1279787"/>
          </a:xfrm>
        </p:spPr>
        <p:txBody>
          <a:bodyPr/>
          <a:lstStyle/>
          <a:p>
            <a:endParaRPr lang="fr-FR"/>
          </a:p>
        </p:txBody>
      </p:sp>
      <p:sp>
        <p:nvSpPr>
          <p:cNvPr id="46" name="Espace réservé pour une image  4">
            <a:extLst>
              <a:ext uri="{FF2B5EF4-FFF2-40B4-BE49-F238E27FC236}">
                <a16:creationId xmlns:a16="http://schemas.microsoft.com/office/drawing/2014/main" id="{714DB132-6DC5-42AB-8DFA-C5A5B6CBADC9}"/>
              </a:ext>
            </a:extLst>
          </p:cNvPr>
          <p:cNvSpPr>
            <a:spLocks noGrp="1"/>
          </p:cNvSpPr>
          <p:nvPr>
            <p:ph type="pic" sz="quarter" idx="38"/>
          </p:nvPr>
        </p:nvSpPr>
        <p:spPr>
          <a:xfrm>
            <a:off x="5532731" y="1223676"/>
            <a:ext cx="1512888" cy="1279788"/>
          </a:xfrm>
        </p:spPr>
        <p:txBody>
          <a:bodyPr/>
          <a:lstStyle/>
          <a:p>
            <a:endParaRPr lang="fr-FR"/>
          </a:p>
        </p:txBody>
      </p:sp>
      <p:sp>
        <p:nvSpPr>
          <p:cNvPr id="47" name="Espace réservé pour une image  4">
            <a:extLst>
              <a:ext uri="{FF2B5EF4-FFF2-40B4-BE49-F238E27FC236}">
                <a16:creationId xmlns:a16="http://schemas.microsoft.com/office/drawing/2014/main" id="{AD36D531-CE86-4701-82D2-03E2C7890AF1}"/>
              </a:ext>
            </a:extLst>
          </p:cNvPr>
          <p:cNvSpPr>
            <a:spLocks noGrp="1"/>
          </p:cNvSpPr>
          <p:nvPr>
            <p:ph type="pic" sz="quarter" idx="39"/>
          </p:nvPr>
        </p:nvSpPr>
        <p:spPr>
          <a:xfrm>
            <a:off x="5548483" y="2692673"/>
            <a:ext cx="1491464" cy="1152000"/>
          </a:xfrm>
        </p:spPr>
        <p:txBody>
          <a:bodyPr/>
          <a:lstStyle/>
          <a:p>
            <a:endParaRPr lang="fr-FR"/>
          </a:p>
        </p:txBody>
      </p:sp>
      <p:sp>
        <p:nvSpPr>
          <p:cNvPr id="48" name="Espace réservé pour une image  4">
            <a:extLst>
              <a:ext uri="{FF2B5EF4-FFF2-40B4-BE49-F238E27FC236}">
                <a16:creationId xmlns:a16="http://schemas.microsoft.com/office/drawing/2014/main" id="{C36EEBDB-4F73-4360-9901-CDF23C26BC5F}"/>
              </a:ext>
            </a:extLst>
          </p:cNvPr>
          <p:cNvSpPr>
            <a:spLocks noGrp="1"/>
          </p:cNvSpPr>
          <p:nvPr>
            <p:ph type="pic" sz="quarter" idx="40"/>
          </p:nvPr>
        </p:nvSpPr>
        <p:spPr>
          <a:xfrm>
            <a:off x="5514287" y="4008876"/>
            <a:ext cx="1512888" cy="1152000"/>
          </a:xfrm>
        </p:spPr>
        <p:txBody>
          <a:bodyPr/>
          <a:lstStyle/>
          <a:p>
            <a:endParaRPr lang="fr-FR"/>
          </a:p>
        </p:txBody>
      </p:sp>
      <p:sp>
        <p:nvSpPr>
          <p:cNvPr id="49" name="Espace réservé pour une image  4">
            <a:extLst>
              <a:ext uri="{FF2B5EF4-FFF2-40B4-BE49-F238E27FC236}">
                <a16:creationId xmlns:a16="http://schemas.microsoft.com/office/drawing/2014/main" id="{3FEB20C8-8927-44A2-BE04-0D0FA476ABB5}"/>
              </a:ext>
            </a:extLst>
          </p:cNvPr>
          <p:cNvSpPr>
            <a:spLocks noGrp="1"/>
          </p:cNvSpPr>
          <p:nvPr>
            <p:ph type="pic" sz="quarter" idx="41"/>
          </p:nvPr>
        </p:nvSpPr>
        <p:spPr>
          <a:xfrm>
            <a:off x="2234841" y="4028698"/>
            <a:ext cx="1512888" cy="1152000"/>
          </a:xfrm>
        </p:spPr>
        <p:txBody>
          <a:bodyPr/>
          <a:lstStyle/>
          <a:p>
            <a:endParaRPr lang="fr-FR"/>
          </a:p>
        </p:txBody>
      </p:sp>
      <p:sp>
        <p:nvSpPr>
          <p:cNvPr id="50" name="Espace réservé pour une image  4">
            <a:extLst>
              <a:ext uri="{FF2B5EF4-FFF2-40B4-BE49-F238E27FC236}">
                <a16:creationId xmlns:a16="http://schemas.microsoft.com/office/drawing/2014/main" id="{455A7C57-153C-44E1-9CE1-238B6BC64435}"/>
              </a:ext>
            </a:extLst>
          </p:cNvPr>
          <p:cNvSpPr>
            <a:spLocks noGrp="1"/>
          </p:cNvSpPr>
          <p:nvPr>
            <p:ph type="pic" sz="quarter" idx="42"/>
          </p:nvPr>
        </p:nvSpPr>
        <p:spPr>
          <a:xfrm>
            <a:off x="519728" y="4026629"/>
            <a:ext cx="1512888" cy="1152000"/>
          </a:xfrm>
        </p:spPr>
        <p:txBody>
          <a:bodyPr/>
          <a:lstStyle/>
          <a:p>
            <a:endParaRPr lang="fr-FR"/>
          </a:p>
        </p:txBody>
      </p:sp>
      <p:sp>
        <p:nvSpPr>
          <p:cNvPr id="51" name="Espace réservé pour une image  4">
            <a:extLst>
              <a:ext uri="{FF2B5EF4-FFF2-40B4-BE49-F238E27FC236}">
                <a16:creationId xmlns:a16="http://schemas.microsoft.com/office/drawing/2014/main" id="{CBBFEE4B-8983-4740-8926-0450504FB0DE}"/>
              </a:ext>
            </a:extLst>
          </p:cNvPr>
          <p:cNvSpPr>
            <a:spLocks noGrp="1"/>
          </p:cNvSpPr>
          <p:nvPr>
            <p:ph type="pic" sz="quarter" idx="43"/>
          </p:nvPr>
        </p:nvSpPr>
        <p:spPr>
          <a:xfrm>
            <a:off x="514056" y="5350995"/>
            <a:ext cx="1512888" cy="1152000"/>
          </a:xfrm>
        </p:spPr>
        <p:txBody>
          <a:bodyPr/>
          <a:lstStyle/>
          <a:p>
            <a:endParaRPr lang="fr-FR"/>
          </a:p>
        </p:txBody>
      </p:sp>
      <p:sp>
        <p:nvSpPr>
          <p:cNvPr id="52" name="Espace réservé pour une image  4">
            <a:extLst>
              <a:ext uri="{FF2B5EF4-FFF2-40B4-BE49-F238E27FC236}">
                <a16:creationId xmlns:a16="http://schemas.microsoft.com/office/drawing/2014/main" id="{617A0FE4-44AC-4EF0-B787-BFB8CD95B0A3}"/>
              </a:ext>
            </a:extLst>
          </p:cNvPr>
          <p:cNvSpPr>
            <a:spLocks noGrp="1"/>
          </p:cNvSpPr>
          <p:nvPr>
            <p:ph type="pic" sz="quarter" idx="44"/>
          </p:nvPr>
        </p:nvSpPr>
        <p:spPr>
          <a:xfrm>
            <a:off x="2245065" y="5339031"/>
            <a:ext cx="1512888" cy="1152000"/>
          </a:xfrm>
        </p:spPr>
        <p:txBody>
          <a:bodyPr/>
          <a:lstStyle/>
          <a:p>
            <a:endParaRPr lang="fr-FR"/>
          </a:p>
        </p:txBody>
      </p:sp>
      <p:sp>
        <p:nvSpPr>
          <p:cNvPr id="53" name="Espace réservé pour une image  4">
            <a:extLst>
              <a:ext uri="{FF2B5EF4-FFF2-40B4-BE49-F238E27FC236}">
                <a16:creationId xmlns:a16="http://schemas.microsoft.com/office/drawing/2014/main" id="{9E0717C7-45AD-4D86-902E-1203D9D1FE58}"/>
              </a:ext>
            </a:extLst>
          </p:cNvPr>
          <p:cNvSpPr>
            <a:spLocks noGrp="1"/>
          </p:cNvSpPr>
          <p:nvPr>
            <p:ph type="pic" sz="quarter" idx="45"/>
          </p:nvPr>
        </p:nvSpPr>
        <p:spPr>
          <a:xfrm>
            <a:off x="3894386" y="5345906"/>
            <a:ext cx="1512888" cy="1152000"/>
          </a:xfrm>
        </p:spPr>
        <p:txBody>
          <a:bodyPr/>
          <a:lstStyle/>
          <a:p>
            <a:endParaRPr lang="fr-FR"/>
          </a:p>
        </p:txBody>
      </p:sp>
      <p:sp>
        <p:nvSpPr>
          <p:cNvPr id="54" name="Espace réservé pour une image  4">
            <a:extLst>
              <a:ext uri="{FF2B5EF4-FFF2-40B4-BE49-F238E27FC236}">
                <a16:creationId xmlns:a16="http://schemas.microsoft.com/office/drawing/2014/main" id="{B5646B3B-A2E9-48E0-93D9-64E154205320}"/>
              </a:ext>
            </a:extLst>
          </p:cNvPr>
          <p:cNvSpPr>
            <a:spLocks noGrp="1"/>
          </p:cNvSpPr>
          <p:nvPr>
            <p:ph type="pic" sz="quarter" idx="46"/>
          </p:nvPr>
        </p:nvSpPr>
        <p:spPr>
          <a:xfrm>
            <a:off x="5543707" y="5345906"/>
            <a:ext cx="1512888" cy="1152000"/>
          </a:xfrm>
        </p:spPr>
        <p:txBody>
          <a:bodyPr/>
          <a:lstStyle/>
          <a:p>
            <a:endParaRPr lang="fr-FR"/>
          </a:p>
        </p:txBody>
      </p:sp>
      <p:sp>
        <p:nvSpPr>
          <p:cNvPr id="55" name="Espace réservé pour une image  4">
            <a:extLst>
              <a:ext uri="{FF2B5EF4-FFF2-40B4-BE49-F238E27FC236}">
                <a16:creationId xmlns:a16="http://schemas.microsoft.com/office/drawing/2014/main" id="{46E83DDC-06FB-485D-B408-10AB512CADC9}"/>
              </a:ext>
            </a:extLst>
          </p:cNvPr>
          <p:cNvSpPr>
            <a:spLocks noGrp="1"/>
          </p:cNvSpPr>
          <p:nvPr>
            <p:ph type="pic" sz="quarter" idx="47"/>
          </p:nvPr>
        </p:nvSpPr>
        <p:spPr>
          <a:xfrm>
            <a:off x="5559988" y="7919749"/>
            <a:ext cx="1479959" cy="1152000"/>
          </a:xfrm>
        </p:spPr>
        <p:txBody>
          <a:bodyPr/>
          <a:lstStyle/>
          <a:p>
            <a:endParaRPr lang="fr-FR"/>
          </a:p>
        </p:txBody>
      </p:sp>
      <p:sp>
        <p:nvSpPr>
          <p:cNvPr id="56" name="Espace réservé pour une image  4">
            <a:extLst>
              <a:ext uri="{FF2B5EF4-FFF2-40B4-BE49-F238E27FC236}">
                <a16:creationId xmlns:a16="http://schemas.microsoft.com/office/drawing/2014/main" id="{251EAB11-F129-475E-859C-DA2DA1CB58A2}"/>
              </a:ext>
            </a:extLst>
          </p:cNvPr>
          <p:cNvSpPr>
            <a:spLocks noGrp="1"/>
          </p:cNvSpPr>
          <p:nvPr>
            <p:ph type="pic" sz="quarter" idx="48"/>
          </p:nvPr>
        </p:nvSpPr>
        <p:spPr>
          <a:xfrm>
            <a:off x="2266949" y="7938677"/>
            <a:ext cx="1512888" cy="1152000"/>
          </a:xfrm>
        </p:spPr>
        <p:txBody>
          <a:bodyPr/>
          <a:lstStyle/>
          <a:p>
            <a:endParaRPr lang="fr-FR"/>
          </a:p>
        </p:txBody>
      </p:sp>
      <p:sp>
        <p:nvSpPr>
          <p:cNvPr id="57" name="Espace réservé pour une image  4">
            <a:extLst>
              <a:ext uri="{FF2B5EF4-FFF2-40B4-BE49-F238E27FC236}">
                <a16:creationId xmlns:a16="http://schemas.microsoft.com/office/drawing/2014/main" id="{1E857A05-D298-49D4-BBAA-AAED3EED2950}"/>
              </a:ext>
            </a:extLst>
          </p:cNvPr>
          <p:cNvSpPr>
            <a:spLocks noGrp="1"/>
          </p:cNvSpPr>
          <p:nvPr>
            <p:ph type="pic" sz="quarter" idx="49"/>
          </p:nvPr>
        </p:nvSpPr>
        <p:spPr>
          <a:xfrm>
            <a:off x="514056" y="7971387"/>
            <a:ext cx="1512888" cy="1152000"/>
          </a:xfrm>
        </p:spPr>
        <p:txBody>
          <a:bodyPr/>
          <a:lstStyle/>
          <a:p>
            <a:endParaRPr lang="fr-FR"/>
          </a:p>
        </p:txBody>
      </p:sp>
      <p:pic>
        <p:nvPicPr>
          <p:cNvPr id="36" name="Image 35">
            <a:extLst>
              <a:ext uri="{FF2B5EF4-FFF2-40B4-BE49-F238E27FC236}">
                <a16:creationId xmlns:a16="http://schemas.microsoft.com/office/drawing/2014/main" id="{2BDE4D16-68BF-4FD6-B8A0-DE35B3B2B7E3}"/>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38" name="Image 37">
            <a:extLst>
              <a:ext uri="{FF2B5EF4-FFF2-40B4-BE49-F238E27FC236}">
                <a16:creationId xmlns:a16="http://schemas.microsoft.com/office/drawing/2014/main" id="{88CE910A-1349-4AFA-9CD3-3AF9171CF0CD}"/>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43" name="ZoneTexte 42">
            <a:extLst>
              <a:ext uri="{FF2B5EF4-FFF2-40B4-BE49-F238E27FC236}">
                <a16:creationId xmlns:a16="http://schemas.microsoft.com/office/drawing/2014/main" id="{D8F57418-8B36-4A7C-9355-70C4A533D0F5}"/>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1634126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5" name="Espace réservé du texte 13">
            <a:extLst>
              <a:ext uri="{FF2B5EF4-FFF2-40B4-BE49-F238E27FC236}">
                <a16:creationId xmlns:a16="http://schemas.microsoft.com/office/drawing/2014/main" id="{B0B7EF0F-D0D0-4F50-D93F-4A0BEF0750FD}"/>
              </a:ext>
            </a:extLst>
          </p:cNvPr>
          <p:cNvSpPr>
            <a:spLocks noGrp="1"/>
          </p:cNvSpPr>
          <p:nvPr userDrawn="1">
            <p:ph type="body" sz="quarter" idx="18" hasCustomPrompt="1"/>
          </p:nvPr>
        </p:nvSpPr>
        <p:spPr>
          <a:xfrm>
            <a:off x="422224" y="1111522"/>
            <a:ext cx="6617723" cy="49251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5" name="Espace réservé du contenu 4">
            <a:extLst>
              <a:ext uri="{FF2B5EF4-FFF2-40B4-BE49-F238E27FC236}">
                <a16:creationId xmlns:a16="http://schemas.microsoft.com/office/drawing/2014/main" id="{3E1FC8E1-D692-9A9E-3883-8A355521BE3A}"/>
              </a:ext>
            </a:extLst>
          </p:cNvPr>
          <p:cNvSpPr>
            <a:spLocks noGrp="1"/>
          </p:cNvSpPr>
          <p:nvPr userDrawn="1">
            <p:ph sz="quarter" idx="19" hasCustomPrompt="1"/>
          </p:nvPr>
        </p:nvSpPr>
        <p:spPr>
          <a:xfrm>
            <a:off x="423980" y="2388630"/>
            <a:ext cx="6615968" cy="7499908"/>
          </a:xfrm>
        </p:spPr>
        <p:txBody>
          <a:bodyPr>
            <a:normAutofit/>
          </a:bodyPr>
          <a:lstStyle>
            <a:lvl1pPr marL="0" indent="0">
              <a:buNone/>
              <a:defRPr sz="1100">
                <a:solidFill>
                  <a:schemeClr val="tx2"/>
                </a:solidFill>
              </a:defRPr>
            </a:lvl1pPr>
          </a:lstStyle>
          <a:p>
            <a:pPr lvl="0"/>
            <a:r>
              <a:rPr lang="fr-FR" dirty="0"/>
              <a:t>Cliquez pour ajouter texte / image / tableau / vidéo</a:t>
            </a:r>
          </a:p>
        </p:txBody>
      </p:sp>
      <p:sp>
        <p:nvSpPr>
          <p:cNvPr id="34" name="Slide Number Placeholder 5">
            <a:extLst>
              <a:ext uri="{FF2B5EF4-FFF2-40B4-BE49-F238E27FC236}">
                <a16:creationId xmlns:a16="http://schemas.microsoft.com/office/drawing/2014/main" id="{ED6C6A56-541D-D98C-EC29-BE19819CCBE2}"/>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sp>
        <p:nvSpPr>
          <p:cNvPr id="11" name="Espace réservé du texte 3">
            <a:extLst>
              <a:ext uri="{FF2B5EF4-FFF2-40B4-BE49-F238E27FC236}">
                <a16:creationId xmlns:a16="http://schemas.microsoft.com/office/drawing/2014/main" id="{A4D6080C-B7D4-46B9-A406-FDCAF8CDFDE2}"/>
              </a:ext>
            </a:extLst>
          </p:cNvPr>
          <p:cNvSpPr>
            <a:spLocks noGrp="1"/>
          </p:cNvSpPr>
          <p:nvPr>
            <p:ph type="body" sz="quarter" idx="17" hasCustomPrompt="1"/>
          </p:nvPr>
        </p:nvSpPr>
        <p:spPr>
          <a:xfrm>
            <a:off x="422857" y="1653802"/>
            <a:ext cx="6562902" cy="504785"/>
          </a:xfrm>
        </p:spPr>
        <p:txBody>
          <a:bodyPr>
            <a:noAutofit/>
          </a:bodyPr>
          <a:lstStyle>
            <a:lvl1pPr marL="0" indent="0">
              <a:lnSpc>
                <a:spcPct val="100000"/>
              </a:lnSpc>
              <a:spcBef>
                <a:spcPts val="0"/>
              </a:spcBef>
              <a:buNone/>
              <a:defRPr sz="1100" b="1"/>
            </a:lvl1pPr>
            <a:lvl2pPr marL="377967" indent="0">
              <a:buNone/>
              <a:defRPr sz="1100" b="1"/>
            </a:lvl2pPr>
            <a:lvl3pPr marL="755934" indent="0">
              <a:buNone/>
              <a:defRPr sz="1100" b="1"/>
            </a:lvl3pPr>
            <a:lvl4pPr marL="1133901" indent="0">
              <a:buNone/>
              <a:defRPr sz="1100" b="1"/>
            </a:lvl4pPr>
            <a:lvl5pPr marL="1511869" indent="0">
              <a:buNone/>
              <a:defRPr sz="1100" b="1"/>
            </a:lvl5pPr>
          </a:lstStyle>
          <a:p>
            <a:pPr lvl="0"/>
            <a:r>
              <a:rPr lang="fr-FR" dirty="0"/>
              <a:t>Cliquez pour ajouter du texte</a:t>
            </a:r>
          </a:p>
        </p:txBody>
      </p:sp>
      <p:pic>
        <p:nvPicPr>
          <p:cNvPr id="12" name="Image 11">
            <a:extLst>
              <a:ext uri="{FF2B5EF4-FFF2-40B4-BE49-F238E27FC236}">
                <a16:creationId xmlns:a16="http://schemas.microsoft.com/office/drawing/2014/main" id="{D2E4FC9E-007C-4C2D-9309-29B3FDB2AAE3}"/>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13" name="Image 12">
            <a:extLst>
              <a:ext uri="{FF2B5EF4-FFF2-40B4-BE49-F238E27FC236}">
                <a16:creationId xmlns:a16="http://schemas.microsoft.com/office/drawing/2014/main" id="{DC4C3628-023A-4E03-814C-893B9249D771}"/>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14" name="ZoneTexte 13">
            <a:extLst>
              <a:ext uri="{FF2B5EF4-FFF2-40B4-BE49-F238E27FC236}">
                <a16:creationId xmlns:a16="http://schemas.microsoft.com/office/drawing/2014/main" id="{8DD3FDE4-7110-418C-8040-E0086D58848A}"/>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429287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sp>
        <p:nvSpPr>
          <p:cNvPr id="16" name="Espace réservé du texte 15">
            <a:extLst>
              <a:ext uri="{FF2B5EF4-FFF2-40B4-BE49-F238E27FC236}">
                <a16:creationId xmlns:a16="http://schemas.microsoft.com/office/drawing/2014/main" id="{7FB15EAE-3CAE-606D-4BDC-B5F5CA30272F}"/>
              </a:ext>
            </a:extLst>
          </p:cNvPr>
          <p:cNvSpPr>
            <a:spLocks noGrp="1"/>
          </p:cNvSpPr>
          <p:nvPr>
            <p:ph type="body" sz="quarter" idx="16" hasCustomPrompt="1"/>
          </p:nvPr>
        </p:nvSpPr>
        <p:spPr>
          <a:xfrm>
            <a:off x="422225" y="1859787"/>
            <a:ext cx="6562904" cy="3731387"/>
          </a:xfrm>
        </p:spPr>
        <p:txBody>
          <a:bodyPr numCol="3"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3 colonnes</a:t>
            </a:r>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0" name="Espace réservé pour une image  9">
            <a:extLst>
              <a:ext uri="{FF2B5EF4-FFF2-40B4-BE49-F238E27FC236}">
                <a16:creationId xmlns:a16="http://schemas.microsoft.com/office/drawing/2014/main" id="{FAB47F46-F7F1-1A85-BF05-265D76809C00}"/>
              </a:ext>
            </a:extLst>
          </p:cNvPr>
          <p:cNvSpPr>
            <a:spLocks noGrp="1"/>
          </p:cNvSpPr>
          <p:nvPr userDrawn="1">
            <p:ph type="pic" sz="quarter" idx="13"/>
          </p:nvPr>
        </p:nvSpPr>
        <p:spPr>
          <a:xfrm>
            <a:off x="5005129" y="3839863"/>
            <a:ext cx="1980000" cy="17640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cxnSp>
        <p:nvCxnSpPr>
          <p:cNvPr id="23" name="Connecteur droit 22">
            <a:extLst>
              <a:ext uri="{FF2B5EF4-FFF2-40B4-BE49-F238E27FC236}">
                <a16:creationId xmlns:a16="http://schemas.microsoft.com/office/drawing/2014/main" id="{57409CA8-4A3D-55C0-8CD5-BE90DCB18CCC}"/>
              </a:ext>
            </a:extLst>
          </p:cNvPr>
          <p:cNvCxnSpPr>
            <a:cxnSpLocks/>
          </p:cNvCxnSpPr>
          <p:nvPr userDrawn="1"/>
        </p:nvCxnSpPr>
        <p:spPr>
          <a:xfrm>
            <a:off x="422225" y="5878807"/>
            <a:ext cx="656290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Espace réservé du texte 13">
            <a:extLst>
              <a:ext uri="{FF2B5EF4-FFF2-40B4-BE49-F238E27FC236}">
                <a16:creationId xmlns:a16="http://schemas.microsoft.com/office/drawing/2014/main" id="{91593044-9C9E-026D-68CB-BAC5A93CD078}"/>
              </a:ext>
            </a:extLst>
          </p:cNvPr>
          <p:cNvSpPr>
            <a:spLocks noGrp="1"/>
          </p:cNvSpPr>
          <p:nvPr userDrawn="1">
            <p:ph type="body" sz="quarter" idx="17" hasCustomPrompt="1"/>
          </p:nvPr>
        </p:nvSpPr>
        <p:spPr>
          <a:xfrm>
            <a:off x="422225" y="6099309"/>
            <a:ext cx="6617717"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5" name="Espace réservé du texte 13">
            <a:extLst>
              <a:ext uri="{FF2B5EF4-FFF2-40B4-BE49-F238E27FC236}">
                <a16:creationId xmlns:a16="http://schemas.microsoft.com/office/drawing/2014/main" id="{B0B7EF0F-D0D0-4F50-D93F-4A0BEF0750FD}"/>
              </a:ext>
            </a:extLst>
          </p:cNvPr>
          <p:cNvSpPr>
            <a:spLocks noGrp="1"/>
          </p:cNvSpPr>
          <p:nvPr userDrawn="1">
            <p:ph type="body" sz="quarter" idx="18" hasCustomPrompt="1"/>
          </p:nvPr>
        </p:nvSpPr>
        <p:spPr>
          <a:xfrm>
            <a:off x="422225" y="1405431"/>
            <a:ext cx="6617717"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7" name="Espace réservé du texte 15">
            <a:extLst>
              <a:ext uri="{FF2B5EF4-FFF2-40B4-BE49-F238E27FC236}">
                <a16:creationId xmlns:a16="http://schemas.microsoft.com/office/drawing/2014/main" id="{13280D74-2B5A-9CA6-6D8C-C5E83520F252}"/>
              </a:ext>
            </a:extLst>
          </p:cNvPr>
          <p:cNvSpPr>
            <a:spLocks noGrp="1"/>
          </p:cNvSpPr>
          <p:nvPr userDrawn="1">
            <p:ph type="body" sz="quarter" idx="20" hasCustomPrompt="1"/>
          </p:nvPr>
        </p:nvSpPr>
        <p:spPr>
          <a:xfrm>
            <a:off x="422225" y="6537279"/>
            <a:ext cx="6617717" cy="3260770"/>
          </a:xfrm>
        </p:spPr>
        <p:txBody>
          <a:bodyPr numCol="2"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2 colonnes</a:t>
            </a:r>
          </a:p>
        </p:txBody>
      </p:sp>
      <p:sp>
        <p:nvSpPr>
          <p:cNvPr id="28" name="Slide Number Placeholder 5">
            <a:extLst>
              <a:ext uri="{FF2B5EF4-FFF2-40B4-BE49-F238E27FC236}">
                <a16:creationId xmlns:a16="http://schemas.microsoft.com/office/drawing/2014/main" id="{9F12FEC5-6F6B-BB03-DB5F-85B6190BB9B9}"/>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15" name="Image 14">
            <a:extLst>
              <a:ext uri="{FF2B5EF4-FFF2-40B4-BE49-F238E27FC236}">
                <a16:creationId xmlns:a16="http://schemas.microsoft.com/office/drawing/2014/main" id="{7DAF6DE3-E205-4A1E-B06B-01A5F5DADFAF}"/>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21" name="Image 20">
            <a:extLst>
              <a:ext uri="{FF2B5EF4-FFF2-40B4-BE49-F238E27FC236}">
                <a16:creationId xmlns:a16="http://schemas.microsoft.com/office/drawing/2014/main" id="{EC60CA49-6907-474A-AAD8-978AFF1C1E6A}"/>
              </a:ext>
            </a:extLst>
          </p:cNvPr>
          <p:cNvPicPr>
            <a:picLocks noChangeAspect="1"/>
          </p:cNvPicPr>
          <p:nvPr userDrawn="1"/>
        </p:nvPicPr>
        <p:blipFill>
          <a:blip r:embed="rId2"/>
          <a:stretch>
            <a:fillRect/>
          </a:stretch>
        </p:blipFill>
        <p:spPr>
          <a:xfrm>
            <a:off x="2398883" y="10544473"/>
            <a:ext cx="2761905" cy="152381"/>
          </a:xfrm>
          <a:prstGeom prst="rect">
            <a:avLst/>
          </a:prstGeom>
        </p:spPr>
      </p:pic>
      <p:pic>
        <p:nvPicPr>
          <p:cNvPr id="22" name="Image 21">
            <a:extLst>
              <a:ext uri="{FF2B5EF4-FFF2-40B4-BE49-F238E27FC236}">
                <a16:creationId xmlns:a16="http://schemas.microsoft.com/office/drawing/2014/main" id="{342EC68E-ECD8-4D74-B1A3-0B9E342407C9}"/>
              </a:ext>
            </a:extLst>
          </p:cNvPr>
          <p:cNvPicPr>
            <a:picLocks noChangeAspect="1"/>
          </p:cNvPicPr>
          <p:nvPr userDrawn="1"/>
        </p:nvPicPr>
        <p:blipFill>
          <a:blip r:embed="rId2"/>
          <a:stretch>
            <a:fillRect/>
          </a:stretch>
        </p:blipFill>
        <p:spPr>
          <a:xfrm>
            <a:off x="2551284" y="155598"/>
            <a:ext cx="2761905" cy="152381"/>
          </a:xfrm>
          <a:prstGeom prst="rect">
            <a:avLst/>
          </a:prstGeom>
        </p:spPr>
      </p:pic>
      <p:pic>
        <p:nvPicPr>
          <p:cNvPr id="26" name="Image 25">
            <a:extLst>
              <a:ext uri="{FF2B5EF4-FFF2-40B4-BE49-F238E27FC236}">
                <a16:creationId xmlns:a16="http://schemas.microsoft.com/office/drawing/2014/main" id="{519228FF-E3CE-47DA-BC13-1B49670919D0}"/>
              </a:ext>
            </a:extLst>
          </p:cNvPr>
          <p:cNvPicPr>
            <a:picLocks noChangeAspect="1"/>
          </p:cNvPicPr>
          <p:nvPr userDrawn="1"/>
        </p:nvPicPr>
        <p:blipFill>
          <a:blip r:embed="rId2"/>
          <a:stretch>
            <a:fillRect/>
          </a:stretch>
        </p:blipFill>
        <p:spPr>
          <a:xfrm>
            <a:off x="2551283" y="10696873"/>
            <a:ext cx="2761905" cy="152381"/>
          </a:xfrm>
          <a:prstGeom prst="rect">
            <a:avLst/>
          </a:prstGeom>
        </p:spPr>
      </p:pic>
      <p:sp>
        <p:nvSpPr>
          <p:cNvPr id="29" name="ZoneTexte 28">
            <a:extLst>
              <a:ext uri="{FF2B5EF4-FFF2-40B4-BE49-F238E27FC236}">
                <a16:creationId xmlns:a16="http://schemas.microsoft.com/office/drawing/2014/main" id="{379307CF-9D74-4097-80A6-05A626854F2F}"/>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478730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sp>
        <p:nvSpPr>
          <p:cNvPr id="10" name="Espace réservé pour une image  9">
            <a:extLst>
              <a:ext uri="{FF2B5EF4-FFF2-40B4-BE49-F238E27FC236}">
                <a16:creationId xmlns:a16="http://schemas.microsoft.com/office/drawing/2014/main" id="{FAB47F46-F7F1-1A85-BF05-265D76809C00}"/>
              </a:ext>
            </a:extLst>
          </p:cNvPr>
          <p:cNvSpPr>
            <a:spLocks noGrp="1"/>
          </p:cNvSpPr>
          <p:nvPr>
            <p:ph type="pic" sz="quarter" idx="13"/>
          </p:nvPr>
        </p:nvSpPr>
        <p:spPr>
          <a:xfrm>
            <a:off x="519113" y="1062038"/>
            <a:ext cx="6521450" cy="4189412"/>
          </a:xfrm>
          <a:noFill/>
        </p:spPr>
        <p:txBody>
          <a:bodyPr anchor="t"/>
          <a:lstStyle>
            <a:lvl1pPr marL="0" indent="0" algn="ctr">
              <a:buNone/>
              <a:defRPr>
                <a:solidFill>
                  <a:schemeClr val="tx1"/>
                </a:solidFill>
              </a:defRPr>
            </a:lvl1pPr>
          </a:lstStyle>
          <a:p>
            <a:endParaRPr lang="fr-FR" dirty="0"/>
          </a:p>
          <a:p>
            <a:r>
              <a:rPr lang="fr-FR" dirty="0"/>
              <a:t>Cliquez pour ajouter une image</a:t>
            </a:r>
          </a:p>
        </p:txBody>
      </p:sp>
      <p:sp>
        <p:nvSpPr>
          <p:cNvPr id="12" name="Espace réservé du texte 11">
            <a:extLst>
              <a:ext uri="{FF2B5EF4-FFF2-40B4-BE49-F238E27FC236}">
                <a16:creationId xmlns:a16="http://schemas.microsoft.com/office/drawing/2014/main" id="{0805C303-1A94-1D40-329E-A62C45019B69}"/>
              </a:ext>
            </a:extLst>
          </p:cNvPr>
          <p:cNvSpPr>
            <a:spLocks noGrp="1"/>
          </p:cNvSpPr>
          <p:nvPr>
            <p:ph type="body" sz="quarter" idx="14" hasCustomPrompt="1"/>
          </p:nvPr>
        </p:nvSpPr>
        <p:spPr>
          <a:xfrm>
            <a:off x="3876094" y="5260159"/>
            <a:ext cx="3260725" cy="188913"/>
          </a:xfrm>
        </p:spPr>
        <p:txBody>
          <a:bodyPr>
            <a:noAutofit/>
          </a:bodyPr>
          <a:lstStyle>
            <a:lvl1pPr marL="0" indent="0" algn="r">
              <a:buNone/>
              <a:defRPr sz="1000" i="1">
                <a:latin typeface="Biotif Light" panose="02000400000000000000" pitchFamily="2" charset="0"/>
              </a:defRPr>
            </a:lvl1pPr>
          </a:lstStyle>
          <a:p>
            <a:pPr lvl="0"/>
            <a:r>
              <a:rPr lang="fr-FR" dirty="0"/>
              <a:t>Source</a:t>
            </a:r>
          </a:p>
        </p:txBody>
      </p:sp>
      <p:sp>
        <p:nvSpPr>
          <p:cNvPr id="14" name="Espace réservé du texte 13">
            <a:extLst>
              <a:ext uri="{FF2B5EF4-FFF2-40B4-BE49-F238E27FC236}">
                <a16:creationId xmlns:a16="http://schemas.microsoft.com/office/drawing/2014/main" id="{EE0068CF-730A-A725-D0C2-D0789B9A42F5}"/>
              </a:ext>
            </a:extLst>
          </p:cNvPr>
          <p:cNvSpPr>
            <a:spLocks noGrp="1"/>
          </p:cNvSpPr>
          <p:nvPr>
            <p:ph type="body" sz="quarter" idx="15" hasCustomPrompt="1"/>
          </p:nvPr>
        </p:nvSpPr>
        <p:spPr>
          <a:xfrm>
            <a:off x="552271" y="5880915"/>
            <a:ext cx="6487676"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16" name="Espace réservé du texte 15">
            <a:extLst>
              <a:ext uri="{FF2B5EF4-FFF2-40B4-BE49-F238E27FC236}">
                <a16:creationId xmlns:a16="http://schemas.microsoft.com/office/drawing/2014/main" id="{7FB15EAE-3CAE-606D-4BDC-B5F5CA30272F}"/>
              </a:ext>
            </a:extLst>
          </p:cNvPr>
          <p:cNvSpPr>
            <a:spLocks noGrp="1"/>
          </p:cNvSpPr>
          <p:nvPr>
            <p:ph type="body" sz="quarter" idx="16" hasCustomPrompt="1"/>
          </p:nvPr>
        </p:nvSpPr>
        <p:spPr>
          <a:xfrm>
            <a:off x="552271" y="6432885"/>
            <a:ext cx="6562904" cy="3469940"/>
          </a:xfrm>
        </p:spPr>
        <p:txBody>
          <a:bodyPr numCol="3"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3 colonnes</a:t>
            </a:r>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5" name="Espace réservé pour une image  9">
            <a:extLst>
              <a:ext uri="{FF2B5EF4-FFF2-40B4-BE49-F238E27FC236}">
                <a16:creationId xmlns:a16="http://schemas.microsoft.com/office/drawing/2014/main" id="{7960AE73-CBFA-5698-C434-7867A27BC091}"/>
              </a:ext>
            </a:extLst>
          </p:cNvPr>
          <p:cNvSpPr>
            <a:spLocks noGrp="1"/>
          </p:cNvSpPr>
          <p:nvPr userDrawn="1">
            <p:ph type="pic" sz="quarter" idx="17"/>
          </p:nvPr>
        </p:nvSpPr>
        <p:spPr>
          <a:xfrm>
            <a:off x="5147207" y="8645525"/>
            <a:ext cx="1980000" cy="1257300"/>
          </a:xfrm>
          <a:noFill/>
        </p:spPr>
        <p:txBody>
          <a:bodyPr anchor="t"/>
          <a:lstStyle>
            <a:lvl1pPr marL="0" indent="0" algn="ctr">
              <a:buNone/>
              <a:defRPr sz="1400">
                <a:solidFill>
                  <a:schemeClr val="tx1"/>
                </a:solidFill>
              </a:defRPr>
            </a:lvl1pPr>
          </a:lstStyle>
          <a:p>
            <a:endParaRPr lang="fr-FR" dirty="0"/>
          </a:p>
          <a:p>
            <a:r>
              <a:rPr lang="fr-FR" dirty="0"/>
              <a:t>Cliquez pour ajouter une image</a:t>
            </a:r>
          </a:p>
        </p:txBody>
      </p:sp>
      <p:sp>
        <p:nvSpPr>
          <p:cNvPr id="23" name="Slide Number Placeholder 5">
            <a:extLst>
              <a:ext uri="{FF2B5EF4-FFF2-40B4-BE49-F238E27FC236}">
                <a16:creationId xmlns:a16="http://schemas.microsoft.com/office/drawing/2014/main" id="{29E72A3F-D328-73C4-837E-E7B4A62AA5F7}"/>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sp>
        <p:nvSpPr>
          <p:cNvPr id="21" name="ZoneTexte 20">
            <a:extLst>
              <a:ext uri="{FF2B5EF4-FFF2-40B4-BE49-F238E27FC236}">
                <a16:creationId xmlns:a16="http://schemas.microsoft.com/office/drawing/2014/main" id="{4D69E722-27E6-4B36-9B04-EA75C9C3E329}"/>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pic>
        <p:nvPicPr>
          <p:cNvPr id="22" name="Image 21">
            <a:extLst>
              <a:ext uri="{FF2B5EF4-FFF2-40B4-BE49-F238E27FC236}">
                <a16:creationId xmlns:a16="http://schemas.microsoft.com/office/drawing/2014/main" id="{C39D06C0-D045-4F2B-822F-D1B566079524}"/>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24" name="Image 23">
            <a:extLst>
              <a:ext uri="{FF2B5EF4-FFF2-40B4-BE49-F238E27FC236}">
                <a16:creationId xmlns:a16="http://schemas.microsoft.com/office/drawing/2014/main" id="{042CC592-FDB2-45C7-AE46-A4163EA4B2EB}"/>
              </a:ext>
            </a:extLst>
          </p:cNvPr>
          <p:cNvPicPr>
            <a:picLocks noChangeAspect="1"/>
          </p:cNvPicPr>
          <p:nvPr userDrawn="1"/>
        </p:nvPicPr>
        <p:blipFill>
          <a:blip r:embed="rId2"/>
          <a:stretch>
            <a:fillRect/>
          </a:stretch>
        </p:blipFill>
        <p:spPr>
          <a:xfrm>
            <a:off x="2398883" y="10544473"/>
            <a:ext cx="2761905" cy="152381"/>
          </a:xfrm>
          <a:prstGeom prst="rect">
            <a:avLst/>
          </a:prstGeom>
        </p:spPr>
      </p:pic>
    </p:spTree>
    <p:extLst>
      <p:ext uri="{BB962C8B-B14F-4D97-AF65-F5344CB8AC3E}">
        <p14:creationId xmlns:p14="http://schemas.microsoft.com/office/powerpoint/2010/main" val="1955017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 1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5" name="Slide Number Placeholder 5">
            <a:extLst>
              <a:ext uri="{FF2B5EF4-FFF2-40B4-BE49-F238E27FC236}">
                <a16:creationId xmlns:a16="http://schemas.microsoft.com/office/drawing/2014/main" id="{743BB5A1-021E-1CFD-3CC1-36C58A838619}"/>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graphicFrame>
        <p:nvGraphicFramePr>
          <p:cNvPr id="22" name="Tableau 9">
            <a:extLst>
              <a:ext uri="{FF2B5EF4-FFF2-40B4-BE49-F238E27FC236}">
                <a16:creationId xmlns:a16="http://schemas.microsoft.com/office/drawing/2014/main" id="{CF7D10D4-F949-478D-9EF1-6CFBDC524A88}"/>
              </a:ext>
            </a:extLst>
          </p:cNvPr>
          <p:cNvGraphicFramePr>
            <a:graphicFrameLocks noGrp="1"/>
          </p:cNvGraphicFramePr>
          <p:nvPr userDrawn="1">
            <p:extLst>
              <p:ext uri="{D42A27DB-BD31-4B8C-83A1-F6EECF244321}">
                <p14:modId xmlns:p14="http://schemas.microsoft.com/office/powerpoint/2010/main" val="1601516494"/>
              </p:ext>
            </p:extLst>
          </p:nvPr>
        </p:nvGraphicFramePr>
        <p:xfrm>
          <a:off x="619380" y="1102102"/>
          <a:ext cx="6320913" cy="3139958"/>
        </p:xfrm>
        <a:graphic>
          <a:graphicData uri="http://schemas.openxmlformats.org/drawingml/2006/table">
            <a:tbl>
              <a:tblPr firstRow="1" bandRow="1">
                <a:tableStyleId>{5C22544A-7EE6-4342-B048-85BDC9FD1C3A}</a:tableStyleId>
              </a:tblPr>
              <a:tblGrid>
                <a:gridCol w="2106971">
                  <a:extLst>
                    <a:ext uri="{9D8B030D-6E8A-4147-A177-3AD203B41FA5}">
                      <a16:colId xmlns:a16="http://schemas.microsoft.com/office/drawing/2014/main" val="1942569000"/>
                    </a:ext>
                  </a:extLst>
                </a:gridCol>
                <a:gridCol w="2106971">
                  <a:extLst>
                    <a:ext uri="{9D8B030D-6E8A-4147-A177-3AD203B41FA5}">
                      <a16:colId xmlns:a16="http://schemas.microsoft.com/office/drawing/2014/main" val="4042746951"/>
                    </a:ext>
                  </a:extLst>
                </a:gridCol>
                <a:gridCol w="2106971">
                  <a:extLst>
                    <a:ext uri="{9D8B030D-6E8A-4147-A177-3AD203B41FA5}">
                      <a16:colId xmlns:a16="http://schemas.microsoft.com/office/drawing/2014/main" val="3544916822"/>
                    </a:ext>
                  </a:extLst>
                </a:gridCol>
              </a:tblGrid>
              <a:tr h="249471">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5700743"/>
                  </a:ext>
                </a:extLst>
              </a:tr>
              <a:tr h="2880878">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217937"/>
                  </a:ext>
                </a:extLst>
              </a:tr>
            </a:tbl>
          </a:graphicData>
        </a:graphic>
      </p:graphicFrame>
      <p:graphicFrame>
        <p:nvGraphicFramePr>
          <p:cNvPr id="23" name="Tableau 10">
            <a:extLst>
              <a:ext uri="{FF2B5EF4-FFF2-40B4-BE49-F238E27FC236}">
                <a16:creationId xmlns:a16="http://schemas.microsoft.com/office/drawing/2014/main" id="{BAF169FA-75CB-47B2-8814-C0D529499247}"/>
              </a:ext>
            </a:extLst>
          </p:cNvPr>
          <p:cNvGraphicFramePr>
            <a:graphicFrameLocks noGrp="1"/>
          </p:cNvGraphicFramePr>
          <p:nvPr userDrawn="1">
            <p:extLst>
              <p:ext uri="{D42A27DB-BD31-4B8C-83A1-F6EECF244321}">
                <p14:modId xmlns:p14="http://schemas.microsoft.com/office/powerpoint/2010/main" val="31576905"/>
              </p:ext>
            </p:extLst>
          </p:nvPr>
        </p:nvGraphicFramePr>
        <p:xfrm>
          <a:off x="552271" y="7715427"/>
          <a:ext cx="6529746" cy="2050873"/>
        </p:xfrm>
        <a:graphic>
          <a:graphicData uri="http://schemas.openxmlformats.org/drawingml/2006/table">
            <a:tbl>
              <a:tblPr firstRow="1" bandRow="1">
                <a:tableStyleId>{5C22544A-7EE6-4342-B048-85BDC9FD1C3A}</a:tableStyleId>
              </a:tblPr>
              <a:tblGrid>
                <a:gridCol w="2176582">
                  <a:extLst>
                    <a:ext uri="{9D8B030D-6E8A-4147-A177-3AD203B41FA5}">
                      <a16:colId xmlns:a16="http://schemas.microsoft.com/office/drawing/2014/main" val="1867634460"/>
                    </a:ext>
                  </a:extLst>
                </a:gridCol>
                <a:gridCol w="2176582">
                  <a:extLst>
                    <a:ext uri="{9D8B030D-6E8A-4147-A177-3AD203B41FA5}">
                      <a16:colId xmlns:a16="http://schemas.microsoft.com/office/drawing/2014/main" val="3954849997"/>
                    </a:ext>
                  </a:extLst>
                </a:gridCol>
                <a:gridCol w="2176582">
                  <a:extLst>
                    <a:ext uri="{9D8B030D-6E8A-4147-A177-3AD203B41FA5}">
                      <a16:colId xmlns:a16="http://schemas.microsoft.com/office/drawing/2014/main" val="528564294"/>
                    </a:ext>
                  </a:extLst>
                </a:gridCol>
              </a:tblGrid>
              <a:tr h="450673">
                <a:tc>
                  <a:txBody>
                    <a:bodyPr/>
                    <a:lstStyle/>
                    <a:p>
                      <a:endParaRPr lang="fr-FR"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9816594"/>
                  </a:ext>
                </a:extLst>
              </a:tr>
              <a:tr h="1184682">
                <a:tc>
                  <a:txBody>
                    <a:bodyPr/>
                    <a:lstStyle/>
                    <a:p>
                      <a:endParaRPr lang="fr-FR"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985947"/>
                  </a:ext>
                </a:extLst>
              </a:tr>
            </a:tbl>
          </a:graphicData>
        </a:graphic>
      </p:graphicFrame>
      <p:sp>
        <p:nvSpPr>
          <p:cNvPr id="25" name="Espace réservé du texte 13">
            <a:extLst>
              <a:ext uri="{FF2B5EF4-FFF2-40B4-BE49-F238E27FC236}">
                <a16:creationId xmlns:a16="http://schemas.microsoft.com/office/drawing/2014/main" id="{D32F29A7-B030-40CF-9CAB-7C9476B93542}"/>
              </a:ext>
            </a:extLst>
          </p:cNvPr>
          <p:cNvSpPr>
            <a:spLocks noGrp="1"/>
          </p:cNvSpPr>
          <p:nvPr>
            <p:ph type="body" sz="quarter" idx="15" hasCustomPrompt="1"/>
          </p:nvPr>
        </p:nvSpPr>
        <p:spPr>
          <a:xfrm>
            <a:off x="552271" y="4372847"/>
            <a:ext cx="6487676"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6" name="Espace réservé du texte 15">
            <a:extLst>
              <a:ext uri="{FF2B5EF4-FFF2-40B4-BE49-F238E27FC236}">
                <a16:creationId xmlns:a16="http://schemas.microsoft.com/office/drawing/2014/main" id="{67DA35B8-9183-4177-98D0-700BA5B781DE}"/>
              </a:ext>
            </a:extLst>
          </p:cNvPr>
          <p:cNvSpPr>
            <a:spLocks noGrp="1"/>
          </p:cNvSpPr>
          <p:nvPr>
            <p:ph type="body" sz="quarter" idx="16" hasCustomPrompt="1"/>
          </p:nvPr>
        </p:nvSpPr>
        <p:spPr>
          <a:xfrm>
            <a:off x="552271" y="4910495"/>
            <a:ext cx="6562904" cy="2672160"/>
          </a:xfrm>
        </p:spPr>
        <p:txBody>
          <a:bodyPr numCol="2"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2 colonnes</a:t>
            </a:r>
          </a:p>
        </p:txBody>
      </p:sp>
      <p:sp>
        <p:nvSpPr>
          <p:cNvPr id="27" name="Espace réservé du texte 15">
            <a:extLst>
              <a:ext uri="{FF2B5EF4-FFF2-40B4-BE49-F238E27FC236}">
                <a16:creationId xmlns:a16="http://schemas.microsoft.com/office/drawing/2014/main" id="{E1C15AD1-D0A7-40D4-90C9-E80313A36E07}"/>
              </a:ext>
            </a:extLst>
          </p:cNvPr>
          <p:cNvSpPr>
            <a:spLocks noGrp="1"/>
          </p:cNvSpPr>
          <p:nvPr>
            <p:ph type="body" sz="quarter" idx="17"/>
          </p:nvPr>
        </p:nvSpPr>
        <p:spPr>
          <a:xfrm>
            <a:off x="619380" y="1110328"/>
            <a:ext cx="2072305" cy="303714"/>
          </a:xfrm>
        </p:spPr>
        <p:txBody>
          <a:bodyPr numCol="1" spcCol="360000">
            <a:normAutofit/>
          </a:bodyPr>
          <a:lstStyle>
            <a:lvl1pPr marL="0" indent="0">
              <a:lnSpc>
                <a:spcPct val="100000"/>
              </a:lnSpc>
              <a:spcBef>
                <a:spcPts val="0"/>
              </a:spcBef>
              <a:buNone/>
              <a:defRPr sz="1100" b="1">
                <a:solidFill>
                  <a:schemeClr val="tx2"/>
                </a:solidFill>
              </a:defRPr>
            </a:lvl1pPr>
            <a:lvl4pPr marL="1133901" indent="0">
              <a:buNone/>
              <a:defRPr sz="1100"/>
            </a:lvl4pPr>
            <a:lvl5pPr marL="1511869" indent="0">
              <a:buNone/>
              <a:defRPr sz="1100"/>
            </a:lvl5pPr>
          </a:lstStyle>
          <a:p>
            <a:pPr marL="0" marR="0" lvl="0" indent="0" algn="l" defTabSz="755934"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black"/>
              </a:solidFill>
              <a:effectLst/>
              <a:uLnTx/>
              <a:uFillTx/>
              <a:latin typeface="Biotif"/>
              <a:ea typeface="+mn-ea"/>
              <a:cs typeface="+mn-cs"/>
            </a:endParaRPr>
          </a:p>
        </p:txBody>
      </p:sp>
      <p:sp>
        <p:nvSpPr>
          <p:cNvPr id="28" name="Espace réservé du texte 15">
            <a:extLst>
              <a:ext uri="{FF2B5EF4-FFF2-40B4-BE49-F238E27FC236}">
                <a16:creationId xmlns:a16="http://schemas.microsoft.com/office/drawing/2014/main" id="{82E3F923-5B99-4BF4-8B07-A5E520C5E958}"/>
              </a:ext>
            </a:extLst>
          </p:cNvPr>
          <p:cNvSpPr>
            <a:spLocks noGrp="1"/>
          </p:cNvSpPr>
          <p:nvPr>
            <p:ph type="body" sz="quarter" idx="18" hasCustomPrompt="1"/>
          </p:nvPr>
        </p:nvSpPr>
        <p:spPr>
          <a:xfrm>
            <a:off x="2797570" y="1125936"/>
            <a:ext cx="2072305" cy="303714"/>
          </a:xfrm>
        </p:spPr>
        <p:txBody>
          <a:bodyPr numCol="1" spcCol="360000">
            <a:normAutofit/>
          </a:bodyPr>
          <a:lstStyle>
            <a:lvl1pPr marL="0" indent="0">
              <a:lnSpc>
                <a:spcPct val="100000"/>
              </a:lnSpc>
              <a:spcBef>
                <a:spcPts val="0"/>
              </a:spcBef>
              <a:buNone/>
              <a:defRPr sz="1100" b="1">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29" name="Espace réservé du texte 15">
            <a:extLst>
              <a:ext uri="{FF2B5EF4-FFF2-40B4-BE49-F238E27FC236}">
                <a16:creationId xmlns:a16="http://schemas.microsoft.com/office/drawing/2014/main" id="{A38FE4BF-C186-4E42-B118-A81FDFD47175}"/>
              </a:ext>
            </a:extLst>
          </p:cNvPr>
          <p:cNvSpPr>
            <a:spLocks noGrp="1"/>
          </p:cNvSpPr>
          <p:nvPr>
            <p:ph type="body" sz="quarter" idx="19" hasCustomPrompt="1"/>
          </p:nvPr>
        </p:nvSpPr>
        <p:spPr>
          <a:xfrm>
            <a:off x="4868932" y="1125991"/>
            <a:ext cx="2072305" cy="303714"/>
          </a:xfrm>
        </p:spPr>
        <p:txBody>
          <a:bodyPr numCol="1" spcCol="360000">
            <a:normAutofit/>
          </a:bodyPr>
          <a:lstStyle>
            <a:lvl1pPr marL="0" indent="0">
              <a:lnSpc>
                <a:spcPct val="100000"/>
              </a:lnSpc>
              <a:spcBef>
                <a:spcPts val="0"/>
              </a:spcBef>
              <a:buNone/>
              <a:defRPr sz="1100" b="1">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0" name="Espace réservé du texte 15">
            <a:extLst>
              <a:ext uri="{FF2B5EF4-FFF2-40B4-BE49-F238E27FC236}">
                <a16:creationId xmlns:a16="http://schemas.microsoft.com/office/drawing/2014/main" id="{261CA4A4-38F2-4945-A587-A89ED841AD87}"/>
              </a:ext>
            </a:extLst>
          </p:cNvPr>
          <p:cNvSpPr>
            <a:spLocks noGrp="1"/>
          </p:cNvSpPr>
          <p:nvPr>
            <p:ph type="body" sz="quarter" idx="20" hasCustomPrompt="1"/>
          </p:nvPr>
        </p:nvSpPr>
        <p:spPr>
          <a:xfrm>
            <a:off x="619379" y="1393915"/>
            <a:ext cx="2072305" cy="280692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1" name="Espace réservé du texte 15">
            <a:extLst>
              <a:ext uri="{FF2B5EF4-FFF2-40B4-BE49-F238E27FC236}">
                <a16:creationId xmlns:a16="http://schemas.microsoft.com/office/drawing/2014/main" id="{EE0641DD-9A85-4AEE-BB9A-3B0B608C24E3}"/>
              </a:ext>
            </a:extLst>
          </p:cNvPr>
          <p:cNvSpPr>
            <a:spLocks noGrp="1"/>
          </p:cNvSpPr>
          <p:nvPr>
            <p:ph type="body" sz="quarter" idx="21" hasCustomPrompt="1"/>
          </p:nvPr>
        </p:nvSpPr>
        <p:spPr>
          <a:xfrm>
            <a:off x="2716250" y="1407657"/>
            <a:ext cx="2072305" cy="280692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2" name="Espace réservé du texte 15">
            <a:extLst>
              <a:ext uri="{FF2B5EF4-FFF2-40B4-BE49-F238E27FC236}">
                <a16:creationId xmlns:a16="http://schemas.microsoft.com/office/drawing/2014/main" id="{7553D658-12BB-4653-B7EB-91818886D013}"/>
              </a:ext>
            </a:extLst>
          </p:cNvPr>
          <p:cNvSpPr>
            <a:spLocks noGrp="1"/>
          </p:cNvSpPr>
          <p:nvPr>
            <p:ph type="body" sz="quarter" idx="22" hasCustomPrompt="1"/>
          </p:nvPr>
        </p:nvSpPr>
        <p:spPr>
          <a:xfrm>
            <a:off x="4867045" y="1393915"/>
            <a:ext cx="2072305" cy="280692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3" name="Espace réservé du texte 15">
            <a:extLst>
              <a:ext uri="{FF2B5EF4-FFF2-40B4-BE49-F238E27FC236}">
                <a16:creationId xmlns:a16="http://schemas.microsoft.com/office/drawing/2014/main" id="{02AEC3F3-C02B-4A7C-8BD8-09EDEDCA6BD1}"/>
              </a:ext>
            </a:extLst>
          </p:cNvPr>
          <p:cNvSpPr>
            <a:spLocks noGrp="1"/>
          </p:cNvSpPr>
          <p:nvPr>
            <p:ph type="body" sz="quarter" idx="23" hasCustomPrompt="1"/>
          </p:nvPr>
        </p:nvSpPr>
        <p:spPr>
          <a:xfrm>
            <a:off x="582182" y="7743495"/>
            <a:ext cx="2072305" cy="448161"/>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4" name="Espace réservé du texte 15">
            <a:extLst>
              <a:ext uri="{FF2B5EF4-FFF2-40B4-BE49-F238E27FC236}">
                <a16:creationId xmlns:a16="http://schemas.microsoft.com/office/drawing/2014/main" id="{BFD9916C-2760-44D2-8150-9F971043683C}"/>
              </a:ext>
            </a:extLst>
          </p:cNvPr>
          <p:cNvSpPr>
            <a:spLocks noGrp="1"/>
          </p:cNvSpPr>
          <p:nvPr>
            <p:ph type="body" sz="quarter" idx="24" hasCustomPrompt="1"/>
          </p:nvPr>
        </p:nvSpPr>
        <p:spPr>
          <a:xfrm>
            <a:off x="2794740" y="7743495"/>
            <a:ext cx="2072305" cy="448161"/>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5" name="Espace réservé du texte 15">
            <a:extLst>
              <a:ext uri="{FF2B5EF4-FFF2-40B4-BE49-F238E27FC236}">
                <a16:creationId xmlns:a16="http://schemas.microsoft.com/office/drawing/2014/main" id="{11485FE4-4D19-4A89-BE5E-7F7994F0686E}"/>
              </a:ext>
            </a:extLst>
          </p:cNvPr>
          <p:cNvSpPr>
            <a:spLocks noGrp="1"/>
          </p:cNvSpPr>
          <p:nvPr>
            <p:ph type="body" sz="quarter" idx="25" hasCustomPrompt="1"/>
          </p:nvPr>
        </p:nvSpPr>
        <p:spPr>
          <a:xfrm>
            <a:off x="4967642" y="7743495"/>
            <a:ext cx="2072305" cy="448161"/>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6" name="Espace réservé du texte 15">
            <a:extLst>
              <a:ext uri="{FF2B5EF4-FFF2-40B4-BE49-F238E27FC236}">
                <a16:creationId xmlns:a16="http://schemas.microsoft.com/office/drawing/2014/main" id="{7896F928-0425-40A1-825D-A439CC9281A2}"/>
              </a:ext>
            </a:extLst>
          </p:cNvPr>
          <p:cNvSpPr>
            <a:spLocks noGrp="1"/>
          </p:cNvSpPr>
          <p:nvPr>
            <p:ph type="body" sz="quarter" idx="26" hasCustomPrompt="1"/>
          </p:nvPr>
        </p:nvSpPr>
        <p:spPr>
          <a:xfrm>
            <a:off x="619378" y="8178021"/>
            <a:ext cx="2072305" cy="1588279"/>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7" name="Espace réservé du texte 15">
            <a:extLst>
              <a:ext uri="{FF2B5EF4-FFF2-40B4-BE49-F238E27FC236}">
                <a16:creationId xmlns:a16="http://schemas.microsoft.com/office/drawing/2014/main" id="{F1FC59AC-708E-4098-9F31-F3A1632F1BEF}"/>
              </a:ext>
            </a:extLst>
          </p:cNvPr>
          <p:cNvSpPr>
            <a:spLocks noGrp="1"/>
          </p:cNvSpPr>
          <p:nvPr>
            <p:ph type="body" sz="quarter" idx="27" hasCustomPrompt="1"/>
          </p:nvPr>
        </p:nvSpPr>
        <p:spPr>
          <a:xfrm>
            <a:off x="2758790" y="8200349"/>
            <a:ext cx="2072305" cy="1588279"/>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8" name="Espace réservé du texte 15">
            <a:extLst>
              <a:ext uri="{FF2B5EF4-FFF2-40B4-BE49-F238E27FC236}">
                <a16:creationId xmlns:a16="http://schemas.microsoft.com/office/drawing/2014/main" id="{925C34E4-92B2-4FB0-9FEE-DA6F3ABB6E70}"/>
              </a:ext>
            </a:extLst>
          </p:cNvPr>
          <p:cNvSpPr>
            <a:spLocks noGrp="1"/>
          </p:cNvSpPr>
          <p:nvPr>
            <p:ph type="body" sz="quarter" idx="28" hasCustomPrompt="1"/>
          </p:nvPr>
        </p:nvSpPr>
        <p:spPr>
          <a:xfrm>
            <a:off x="4967642" y="8189185"/>
            <a:ext cx="2072305" cy="1588279"/>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cxnSp>
        <p:nvCxnSpPr>
          <p:cNvPr id="5" name="Connecteur droit 4">
            <a:extLst>
              <a:ext uri="{FF2B5EF4-FFF2-40B4-BE49-F238E27FC236}">
                <a16:creationId xmlns:a16="http://schemas.microsoft.com/office/drawing/2014/main" id="{A1D7D9D0-F45D-4ED3-93F1-EBBDAAF4D561}"/>
              </a:ext>
            </a:extLst>
          </p:cNvPr>
          <p:cNvCxnSpPr>
            <a:cxnSpLocks/>
            <a:stCxn id="26" idx="0"/>
            <a:endCxn id="26" idx="2"/>
          </p:cNvCxnSpPr>
          <p:nvPr userDrawn="1"/>
        </p:nvCxnSpPr>
        <p:spPr>
          <a:xfrm>
            <a:off x="3833723" y="4910495"/>
            <a:ext cx="0" cy="2672160"/>
          </a:xfrm>
          <a:prstGeom prst="line">
            <a:avLst/>
          </a:prstGeom>
          <a:ln w="9525" cap="flat" cmpd="sng" algn="ctr">
            <a:solidFill>
              <a:srgbClr val="009FE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Title 1">
            <a:extLst>
              <a:ext uri="{FF2B5EF4-FFF2-40B4-BE49-F238E27FC236}">
                <a16:creationId xmlns:a16="http://schemas.microsoft.com/office/drawing/2014/main" id="{1EC13B5F-8F14-4200-B92C-6788ED3D25A2}"/>
              </a:ext>
            </a:extLst>
          </p:cNvPr>
          <p:cNvSpPr>
            <a:spLocks noGrp="1"/>
          </p:cNvSpPr>
          <p:nvPr>
            <p:ph type="title" hasCustomPrompt="1"/>
          </p:nvPr>
        </p:nvSpPr>
        <p:spPr>
          <a:xfrm>
            <a:off x="582182" y="562863"/>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pic>
        <p:nvPicPr>
          <p:cNvPr id="40" name="Image 39">
            <a:extLst>
              <a:ext uri="{FF2B5EF4-FFF2-40B4-BE49-F238E27FC236}">
                <a16:creationId xmlns:a16="http://schemas.microsoft.com/office/drawing/2014/main" id="{4806DAC5-64A9-47FE-A6A2-1D245C8BE901}"/>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41" name="Image 40">
            <a:extLst>
              <a:ext uri="{FF2B5EF4-FFF2-40B4-BE49-F238E27FC236}">
                <a16:creationId xmlns:a16="http://schemas.microsoft.com/office/drawing/2014/main" id="{E9A9B9E5-095F-43F9-A510-D8AB681255F3}"/>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42" name="ZoneTexte 41">
            <a:extLst>
              <a:ext uri="{FF2B5EF4-FFF2-40B4-BE49-F238E27FC236}">
                <a16:creationId xmlns:a16="http://schemas.microsoft.com/office/drawing/2014/main" id="{AD100824-5DD1-413A-AE28-61AAD938B6B0}"/>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60176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vret Accueil Charmilles ">
    <p:spTree>
      <p:nvGrpSpPr>
        <p:cNvPr id="1" name=""/>
        <p:cNvGrpSpPr/>
        <p:nvPr/>
      </p:nvGrpSpPr>
      <p:grpSpPr>
        <a:xfrm>
          <a:off x="0" y="0"/>
          <a:ext cx="0" cy="0"/>
          <a:chOff x="0" y="0"/>
          <a:chExt cx="0" cy="0"/>
        </a:xfrm>
      </p:grpSpPr>
      <p:pic>
        <p:nvPicPr>
          <p:cNvPr id="10" name="Image 9" descr="Une image contenant plein air, nuage, ciel, bâtiment&#10;&#10;Description générée automatiquement">
            <a:extLst>
              <a:ext uri="{FF2B5EF4-FFF2-40B4-BE49-F238E27FC236}">
                <a16:creationId xmlns:a16="http://schemas.microsoft.com/office/drawing/2014/main" id="{5221F02D-9D5F-4F59-9EB3-C46454C719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 r="16905" b="26513"/>
          <a:stretch/>
        </p:blipFill>
        <p:spPr>
          <a:xfrm>
            <a:off x="1333674" y="2893028"/>
            <a:ext cx="4892326" cy="3521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Rectangle 43">
            <a:extLst>
              <a:ext uri="{FF2B5EF4-FFF2-40B4-BE49-F238E27FC236}">
                <a16:creationId xmlns:a16="http://schemas.microsoft.com/office/drawing/2014/main" id="{C5DB28DD-C5BB-49B2-BE0A-BC5A0DDA88B4}"/>
              </a:ext>
            </a:extLst>
          </p:cNvPr>
          <p:cNvSpPr/>
          <p:nvPr userDrawn="1"/>
        </p:nvSpPr>
        <p:spPr>
          <a:xfrm>
            <a:off x="-36259" y="9807388"/>
            <a:ext cx="7595934" cy="871152"/>
          </a:xfrm>
          <a:prstGeom prst="rect">
            <a:avLst/>
          </a:prstGeom>
          <a:solidFill>
            <a:srgbClr val="21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ectangle 44">
            <a:extLst>
              <a:ext uri="{FF2B5EF4-FFF2-40B4-BE49-F238E27FC236}">
                <a16:creationId xmlns:a16="http://schemas.microsoft.com/office/drawing/2014/main" id="{17F12353-8AD4-4FFE-B3AD-6B9FC8111752}"/>
              </a:ext>
            </a:extLst>
          </p:cNvPr>
          <p:cNvSpPr/>
          <p:nvPr userDrawn="1"/>
        </p:nvSpPr>
        <p:spPr>
          <a:xfrm>
            <a:off x="1" y="-1"/>
            <a:ext cx="1408186" cy="264211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4C8445C8-716C-4D46-A870-2C47F4ECD0CE}"/>
              </a:ext>
            </a:extLst>
          </p:cNvPr>
          <p:cNvSpPr/>
          <p:nvPr userDrawn="1"/>
        </p:nvSpPr>
        <p:spPr>
          <a:xfrm>
            <a:off x="1301324" y="5172"/>
            <a:ext cx="6258351" cy="2636947"/>
          </a:xfrm>
          <a:prstGeom prst="rect">
            <a:avLst/>
          </a:prstGeom>
          <a:solidFill>
            <a:srgbClr val="21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1">
            <a:extLst>
              <a:ext uri="{FF2B5EF4-FFF2-40B4-BE49-F238E27FC236}">
                <a16:creationId xmlns:a16="http://schemas.microsoft.com/office/drawing/2014/main" id="{5D9AF673-79B9-6FAD-4131-CC046C52E34F}"/>
              </a:ext>
            </a:extLst>
          </p:cNvPr>
          <p:cNvSpPr>
            <a:spLocks noChangeArrowheads="1"/>
          </p:cNvSpPr>
          <p:nvPr userDrawn="1"/>
        </p:nvSpPr>
        <p:spPr bwMode="auto">
          <a:xfrm>
            <a:off x="1679528" y="-282737"/>
            <a:ext cx="6151489" cy="246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0880" tIns="799848" rIns="368184"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9FE3"/>
                </a:solidFill>
                <a:effectLst/>
                <a:latin typeface="+mn-lt"/>
                <a:ea typeface="Biotif" panose="02000500000000000000" pitchFamily="2" charset="0"/>
                <a:cs typeface="Biotif" panose="02000500000000000000" pitchFamily="2" charset="0"/>
              </a:rPr>
              <a:t>Livret d’Accueil</a:t>
            </a:r>
            <a:endParaRPr kumimoji="0" lang="fr-FR" altLang="fr-FR" sz="2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9FE3"/>
                </a:solidFill>
                <a:effectLst/>
                <a:latin typeface="+mn-lt"/>
                <a:ea typeface="Biotif" panose="02000500000000000000" pitchFamily="2" charset="0"/>
                <a:cs typeface="Biotif" panose="02000500000000000000" pitchFamily="2" charset="0"/>
              </a:rPr>
              <a:t>E.H.P.A.D. Les Charmilles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bg1"/>
                </a:solidFill>
                <a:effectLst/>
                <a:latin typeface="+mn-lt"/>
              </a:rPr>
              <a:t>E</a:t>
            </a:r>
            <a:r>
              <a:rPr kumimoji="0" lang="fr-FR" altLang="fr-FR" sz="2000" b="0" i="0" u="none" strike="noStrike" cap="none" normalizeH="0" baseline="0" dirty="0">
                <a:ln>
                  <a:noFill/>
                </a:ln>
                <a:solidFill>
                  <a:schemeClr val="bg1"/>
                </a:solidFill>
                <a:effectLst/>
                <a:latin typeface="+mn-lt"/>
              </a:rPr>
              <a:t>tablissement d’</a:t>
            </a:r>
            <a:r>
              <a:rPr kumimoji="0" lang="fr-FR" altLang="fr-FR" sz="2000" b="1" i="0" u="none" strike="noStrike" cap="none" normalizeH="0" baseline="0" dirty="0">
                <a:ln>
                  <a:noFill/>
                </a:ln>
                <a:solidFill>
                  <a:schemeClr val="bg1"/>
                </a:solidFill>
                <a:effectLst/>
                <a:latin typeface="+mn-lt"/>
              </a:rPr>
              <a:t>H</a:t>
            </a:r>
            <a:r>
              <a:rPr kumimoji="0" lang="fr-FR" altLang="fr-FR" sz="2000" b="0" i="0" u="none" strike="noStrike" cap="none" normalizeH="0" baseline="0" dirty="0">
                <a:ln>
                  <a:noFill/>
                </a:ln>
                <a:solidFill>
                  <a:schemeClr val="bg1"/>
                </a:solidFill>
                <a:effectLst/>
                <a:latin typeface="+mn-lt"/>
              </a:rPr>
              <a:t>ébergement pour </a:t>
            </a:r>
            <a:r>
              <a:rPr kumimoji="0" lang="fr-FR" altLang="fr-FR" sz="2000" b="1" i="0" u="none" strike="noStrike" cap="none" normalizeH="0" baseline="0" dirty="0">
                <a:ln>
                  <a:noFill/>
                </a:ln>
                <a:solidFill>
                  <a:schemeClr val="bg1"/>
                </a:solidFill>
                <a:effectLst/>
                <a:latin typeface="+mn-lt"/>
              </a:rPr>
              <a:t>P</a:t>
            </a:r>
            <a:r>
              <a:rPr kumimoji="0" lang="fr-FR" altLang="fr-FR" sz="2000" b="0" i="0" u="none" strike="noStrike" cap="none" normalizeH="0" baseline="0" dirty="0">
                <a:ln>
                  <a:noFill/>
                </a:ln>
                <a:solidFill>
                  <a:schemeClr val="bg1"/>
                </a:solidFill>
                <a:effectLst/>
                <a:latin typeface="+mn-lt"/>
              </a:rPr>
              <a:t>ersonnes </a:t>
            </a:r>
            <a:r>
              <a:rPr kumimoji="0" lang="fr-FR" altLang="fr-FR" sz="2000" b="1" i="0" u="none" strike="noStrike" cap="none" normalizeH="0" baseline="0" dirty="0">
                <a:ln>
                  <a:noFill/>
                </a:ln>
                <a:solidFill>
                  <a:schemeClr val="bg1"/>
                </a:solidFill>
                <a:effectLst/>
                <a:latin typeface="+mn-lt"/>
              </a:rPr>
              <a:t>A</a:t>
            </a:r>
            <a:r>
              <a:rPr kumimoji="0" lang="fr-FR" altLang="fr-FR" sz="2000" b="0" i="0" u="none" strike="noStrike" cap="none" normalizeH="0" baseline="0" dirty="0">
                <a:ln>
                  <a:noFill/>
                </a:ln>
                <a:solidFill>
                  <a:schemeClr val="bg1"/>
                </a:solidFill>
                <a:effectLst/>
                <a:latin typeface="+mn-lt"/>
              </a:rPr>
              <a:t>gées </a:t>
            </a:r>
            <a:r>
              <a:rPr kumimoji="0" lang="fr-FR" altLang="fr-FR" sz="2000" b="1" i="0" u="none" strike="noStrike" cap="none" normalizeH="0" baseline="0" dirty="0">
                <a:ln>
                  <a:noFill/>
                </a:ln>
                <a:solidFill>
                  <a:schemeClr val="bg1"/>
                </a:solidFill>
                <a:effectLst/>
                <a:latin typeface="+mn-lt"/>
              </a:rPr>
              <a:t>D</a:t>
            </a:r>
            <a:r>
              <a:rPr kumimoji="0" lang="fr-FR" altLang="fr-FR" sz="2000" b="0" i="0" u="none" strike="noStrike" cap="none" normalizeH="0" baseline="0" dirty="0">
                <a:ln>
                  <a:noFill/>
                </a:ln>
                <a:solidFill>
                  <a:schemeClr val="bg1"/>
                </a:solidFill>
                <a:effectLst/>
                <a:latin typeface="+mn-lt"/>
              </a:rPr>
              <a:t>épendantes (EHPAD) </a:t>
            </a:r>
          </a:p>
        </p:txBody>
      </p:sp>
      <p:sp>
        <p:nvSpPr>
          <p:cNvPr id="25" name="ZoneTexte 24">
            <a:extLst>
              <a:ext uri="{FF2B5EF4-FFF2-40B4-BE49-F238E27FC236}">
                <a16:creationId xmlns:a16="http://schemas.microsoft.com/office/drawing/2014/main" id="{B21C9E7E-3F02-65A6-6F8E-32CE46F57EEA}"/>
              </a:ext>
            </a:extLst>
          </p:cNvPr>
          <p:cNvSpPr txBox="1"/>
          <p:nvPr userDrawn="1"/>
        </p:nvSpPr>
        <p:spPr>
          <a:xfrm>
            <a:off x="36882" y="10058298"/>
            <a:ext cx="648774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spc="-10" dirty="0">
                <a:solidFill>
                  <a:srgbClr val="FFFFFF"/>
                </a:solidFill>
                <a:effectLst/>
                <a:latin typeface="+mj-lt"/>
                <a:ea typeface="Biotif" panose="02000500000000000000" pitchFamily="2" charset="0"/>
                <a:cs typeface="Biotif" panose="02000500000000000000" pitchFamily="2" charset="0"/>
              </a:rPr>
              <a:t>Chaque jour, prendre soin de la santé de chacun </a:t>
            </a:r>
            <a:endParaRPr lang="fr-FR" sz="1600" dirty="0">
              <a:effectLst/>
              <a:latin typeface="+mj-lt"/>
              <a:ea typeface="Biotif" panose="02000500000000000000" pitchFamily="2" charset="0"/>
              <a:cs typeface="Biotif" panose="02000500000000000000" pitchFamily="2" charset="0"/>
            </a:endParaRPr>
          </a:p>
        </p:txBody>
      </p:sp>
      <p:pic>
        <p:nvPicPr>
          <p:cNvPr id="14" name="Image 13">
            <a:extLst>
              <a:ext uri="{FF2B5EF4-FFF2-40B4-BE49-F238E27FC236}">
                <a16:creationId xmlns:a16="http://schemas.microsoft.com/office/drawing/2014/main" id="{C6283B86-8DAC-42E3-9C61-1AF88244DECD}"/>
              </a:ext>
            </a:extLst>
          </p:cNvPr>
          <p:cNvPicPr>
            <a:picLocks noChangeAspect="1"/>
          </p:cNvPicPr>
          <p:nvPr userDrawn="1"/>
        </p:nvPicPr>
        <p:blipFill>
          <a:blip r:embed="rId3"/>
          <a:stretch>
            <a:fillRect/>
          </a:stretch>
        </p:blipFill>
        <p:spPr>
          <a:xfrm>
            <a:off x="3280754" y="8569554"/>
            <a:ext cx="961905" cy="1133333"/>
          </a:xfrm>
          <a:prstGeom prst="rect">
            <a:avLst/>
          </a:prstGeom>
        </p:spPr>
      </p:pic>
      <p:sp>
        <p:nvSpPr>
          <p:cNvPr id="3" name="ZoneTexte 2">
            <a:extLst>
              <a:ext uri="{FF2B5EF4-FFF2-40B4-BE49-F238E27FC236}">
                <a16:creationId xmlns:a16="http://schemas.microsoft.com/office/drawing/2014/main" id="{3D00B7BA-FDD6-4AD2-B6B7-1BE1E0347DA0}"/>
              </a:ext>
            </a:extLst>
          </p:cNvPr>
          <p:cNvSpPr txBox="1"/>
          <p:nvPr userDrawn="1"/>
        </p:nvSpPr>
        <p:spPr>
          <a:xfrm>
            <a:off x="2216079" y="6745993"/>
            <a:ext cx="3091254" cy="1535100"/>
          </a:xfrm>
          <a:prstGeom prst="rect">
            <a:avLst/>
          </a:prstGeom>
          <a:noFill/>
        </p:spPr>
        <p:txBody>
          <a:bodyPr wrap="square" rtlCol="0">
            <a:spAutoFit/>
          </a:bodyPr>
          <a:lstStyle/>
          <a:p>
            <a:pPr marL="0" marR="0" indent="0" algn="ctr">
              <a:lnSpc>
                <a:spcPct val="119000"/>
              </a:lnSpc>
              <a:spcBef>
                <a:spcPts val="0"/>
              </a:spcBef>
              <a:spcAft>
                <a:spcPts val="0"/>
              </a:spcAft>
            </a:pPr>
            <a:r>
              <a:rPr lang="fr-FR" sz="1600" b="1" kern="1400" dirty="0">
                <a:ln>
                  <a:noFill/>
                </a:ln>
                <a:solidFill>
                  <a:schemeClr val="tx1"/>
                </a:solidFill>
                <a:effectLst/>
                <a:latin typeface="+mn-lt"/>
              </a:rPr>
              <a:t>EHPAD Les Charmilles</a:t>
            </a:r>
            <a:endParaRPr lang="fr-FR" sz="1600" kern="1400" dirty="0">
              <a:ln>
                <a:noFill/>
              </a:ln>
              <a:solidFill>
                <a:schemeClr val="tx1"/>
              </a:solidFill>
              <a:effectLst/>
              <a:latin typeface="+mn-lt"/>
            </a:endParaRPr>
          </a:p>
          <a:p>
            <a:pPr marL="0" marR="0" indent="0" algn="ctr">
              <a:lnSpc>
                <a:spcPct val="119000"/>
              </a:lnSpc>
              <a:spcBef>
                <a:spcPts val="0"/>
              </a:spcBef>
              <a:spcAft>
                <a:spcPts val="0"/>
              </a:spcAft>
            </a:pPr>
            <a:r>
              <a:rPr lang="fr-FR" sz="1600" kern="1400" dirty="0">
                <a:ln>
                  <a:noFill/>
                </a:ln>
                <a:solidFill>
                  <a:schemeClr val="tx1"/>
                </a:solidFill>
                <a:effectLst/>
                <a:latin typeface="+mn-lt"/>
              </a:rPr>
              <a:t>23 rue des Charmilles</a:t>
            </a:r>
            <a:br>
              <a:rPr lang="fr-FR" sz="1600" kern="1400" dirty="0">
                <a:ln>
                  <a:noFill/>
                </a:ln>
                <a:solidFill>
                  <a:schemeClr val="tx1"/>
                </a:solidFill>
                <a:effectLst/>
                <a:latin typeface="+mn-lt"/>
              </a:rPr>
            </a:br>
            <a:r>
              <a:rPr lang="fr-FR" sz="1600" kern="1400" dirty="0">
                <a:ln>
                  <a:noFill/>
                </a:ln>
                <a:solidFill>
                  <a:schemeClr val="tx1"/>
                </a:solidFill>
                <a:effectLst/>
                <a:latin typeface="+mn-lt"/>
              </a:rPr>
              <a:t>62620 Barlin</a:t>
            </a:r>
            <a:br>
              <a:rPr lang="fr-FR" sz="1600" kern="1400" dirty="0">
                <a:ln>
                  <a:noFill/>
                </a:ln>
                <a:solidFill>
                  <a:schemeClr val="tx1"/>
                </a:solidFill>
                <a:effectLst/>
                <a:latin typeface="+mn-lt"/>
              </a:rPr>
            </a:br>
            <a:r>
              <a:rPr lang="fr-FR" sz="1600" kern="1400" dirty="0">
                <a:ln>
                  <a:noFill/>
                </a:ln>
                <a:solidFill>
                  <a:schemeClr val="tx1"/>
                </a:solidFill>
                <a:effectLst/>
                <a:latin typeface="+mn-lt"/>
              </a:rPr>
              <a:t>Tél : 03 66 34 80 00</a:t>
            </a:r>
            <a:br>
              <a:rPr lang="fr-FR" sz="1600" kern="1400" dirty="0">
                <a:ln>
                  <a:noFill/>
                </a:ln>
                <a:solidFill>
                  <a:schemeClr val="tx1"/>
                </a:solidFill>
                <a:effectLst/>
                <a:latin typeface="+mn-lt"/>
              </a:rPr>
            </a:br>
            <a:r>
              <a:rPr lang="fr-FR" sz="1600" kern="1400" dirty="0">
                <a:ln>
                  <a:noFill/>
                </a:ln>
                <a:solidFill>
                  <a:schemeClr val="tx1"/>
                </a:solidFill>
                <a:effectLst/>
                <a:latin typeface="+mn-lt"/>
              </a:rPr>
              <a:t>Fax : 03 66 34 80 01</a:t>
            </a:r>
          </a:p>
        </p:txBody>
      </p:sp>
    </p:spTree>
    <p:extLst>
      <p:ext uri="{BB962C8B-B14F-4D97-AF65-F5344CB8AC3E}">
        <p14:creationId xmlns:p14="http://schemas.microsoft.com/office/powerpoint/2010/main" val="508089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apo 1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5" name="Slide Number Placeholder 5">
            <a:extLst>
              <a:ext uri="{FF2B5EF4-FFF2-40B4-BE49-F238E27FC236}">
                <a16:creationId xmlns:a16="http://schemas.microsoft.com/office/drawing/2014/main" id="{743BB5A1-021E-1CFD-3CC1-36C58A838619}"/>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graphicFrame>
        <p:nvGraphicFramePr>
          <p:cNvPr id="22" name="Tableau 9">
            <a:extLst>
              <a:ext uri="{FF2B5EF4-FFF2-40B4-BE49-F238E27FC236}">
                <a16:creationId xmlns:a16="http://schemas.microsoft.com/office/drawing/2014/main" id="{CF7D10D4-F949-478D-9EF1-6CFBDC524A88}"/>
              </a:ext>
            </a:extLst>
          </p:cNvPr>
          <p:cNvGraphicFramePr>
            <a:graphicFrameLocks noGrp="1"/>
          </p:cNvGraphicFramePr>
          <p:nvPr userDrawn="1">
            <p:extLst>
              <p:ext uri="{D42A27DB-BD31-4B8C-83A1-F6EECF244321}">
                <p14:modId xmlns:p14="http://schemas.microsoft.com/office/powerpoint/2010/main" val="4291761588"/>
              </p:ext>
            </p:extLst>
          </p:nvPr>
        </p:nvGraphicFramePr>
        <p:xfrm>
          <a:off x="619380" y="1102102"/>
          <a:ext cx="6320913" cy="3139958"/>
        </p:xfrm>
        <a:graphic>
          <a:graphicData uri="http://schemas.openxmlformats.org/drawingml/2006/table">
            <a:tbl>
              <a:tblPr firstRow="1" bandRow="1">
                <a:tableStyleId>{5C22544A-7EE6-4342-B048-85BDC9FD1C3A}</a:tableStyleId>
              </a:tblPr>
              <a:tblGrid>
                <a:gridCol w="2106971">
                  <a:extLst>
                    <a:ext uri="{9D8B030D-6E8A-4147-A177-3AD203B41FA5}">
                      <a16:colId xmlns:a16="http://schemas.microsoft.com/office/drawing/2014/main" val="1942569000"/>
                    </a:ext>
                  </a:extLst>
                </a:gridCol>
                <a:gridCol w="2106971">
                  <a:extLst>
                    <a:ext uri="{9D8B030D-6E8A-4147-A177-3AD203B41FA5}">
                      <a16:colId xmlns:a16="http://schemas.microsoft.com/office/drawing/2014/main" val="4042746951"/>
                    </a:ext>
                  </a:extLst>
                </a:gridCol>
                <a:gridCol w="2106971">
                  <a:extLst>
                    <a:ext uri="{9D8B030D-6E8A-4147-A177-3AD203B41FA5}">
                      <a16:colId xmlns:a16="http://schemas.microsoft.com/office/drawing/2014/main" val="3544916822"/>
                    </a:ext>
                  </a:extLst>
                </a:gridCol>
              </a:tblGrid>
              <a:tr h="249471">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5700743"/>
                  </a:ext>
                </a:extLst>
              </a:tr>
              <a:tr h="2880878">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217937"/>
                  </a:ext>
                </a:extLst>
              </a:tr>
            </a:tbl>
          </a:graphicData>
        </a:graphic>
      </p:graphicFrame>
      <p:graphicFrame>
        <p:nvGraphicFramePr>
          <p:cNvPr id="23" name="Tableau 10">
            <a:extLst>
              <a:ext uri="{FF2B5EF4-FFF2-40B4-BE49-F238E27FC236}">
                <a16:creationId xmlns:a16="http://schemas.microsoft.com/office/drawing/2014/main" id="{BAF169FA-75CB-47B2-8814-C0D529499247}"/>
              </a:ext>
            </a:extLst>
          </p:cNvPr>
          <p:cNvGraphicFramePr>
            <a:graphicFrameLocks noGrp="1"/>
          </p:cNvGraphicFramePr>
          <p:nvPr userDrawn="1">
            <p:extLst>
              <p:ext uri="{D42A27DB-BD31-4B8C-83A1-F6EECF244321}">
                <p14:modId xmlns:p14="http://schemas.microsoft.com/office/powerpoint/2010/main" val="3952387039"/>
              </p:ext>
            </p:extLst>
          </p:nvPr>
        </p:nvGraphicFramePr>
        <p:xfrm>
          <a:off x="552271" y="7715427"/>
          <a:ext cx="6529748" cy="2050873"/>
        </p:xfrm>
        <a:graphic>
          <a:graphicData uri="http://schemas.openxmlformats.org/drawingml/2006/table">
            <a:tbl>
              <a:tblPr firstRow="1" bandRow="1">
                <a:tableStyleId>{5C22544A-7EE6-4342-B048-85BDC9FD1C3A}</a:tableStyleId>
              </a:tblPr>
              <a:tblGrid>
                <a:gridCol w="1632437">
                  <a:extLst>
                    <a:ext uri="{9D8B030D-6E8A-4147-A177-3AD203B41FA5}">
                      <a16:colId xmlns:a16="http://schemas.microsoft.com/office/drawing/2014/main" val="1867634460"/>
                    </a:ext>
                  </a:extLst>
                </a:gridCol>
                <a:gridCol w="1632437">
                  <a:extLst>
                    <a:ext uri="{9D8B030D-6E8A-4147-A177-3AD203B41FA5}">
                      <a16:colId xmlns:a16="http://schemas.microsoft.com/office/drawing/2014/main" val="3954849997"/>
                    </a:ext>
                  </a:extLst>
                </a:gridCol>
                <a:gridCol w="1632437">
                  <a:extLst>
                    <a:ext uri="{9D8B030D-6E8A-4147-A177-3AD203B41FA5}">
                      <a16:colId xmlns:a16="http://schemas.microsoft.com/office/drawing/2014/main" val="528564294"/>
                    </a:ext>
                  </a:extLst>
                </a:gridCol>
                <a:gridCol w="1632437">
                  <a:extLst>
                    <a:ext uri="{9D8B030D-6E8A-4147-A177-3AD203B41FA5}">
                      <a16:colId xmlns:a16="http://schemas.microsoft.com/office/drawing/2014/main" val="3905038546"/>
                    </a:ext>
                  </a:extLst>
                </a:gridCol>
              </a:tblGrid>
              <a:tr h="450673">
                <a:tc>
                  <a:txBody>
                    <a:bodyPr/>
                    <a:lstStyle/>
                    <a:p>
                      <a:endParaRPr lang="fr-FR"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9816594"/>
                  </a:ext>
                </a:extLst>
              </a:tr>
              <a:tr h="1184682">
                <a:tc>
                  <a:txBody>
                    <a:bodyPr/>
                    <a:lstStyle/>
                    <a:p>
                      <a:endParaRPr lang="fr-FR"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p>
                      <a:endParaRPr lang="fr-FR"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985947"/>
                  </a:ext>
                </a:extLst>
              </a:tr>
            </a:tbl>
          </a:graphicData>
        </a:graphic>
      </p:graphicFrame>
      <p:sp>
        <p:nvSpPr>
          <p:cNvPr id="25" name="Espace réservé du texte 13">
            <a:extLst>
              <a:ext uri="{FF2B5EF4-FFF2-40B4-BE49-F238E27FC236}">
                <a16:creationId xmlns:a16="http://schemas.microsoft.com/office/drawing/2014/main" id="{D32F29A7-B030-40CF-9CAB-7C9476B93542}"/>
              </a:ext>
            </a:extLst>
          </p:cNvPr>
          <p:cNvSpPr>
            <a:spLocks noGrp="1"/>
          </p:cNvSpPr>
          <p:nvPr>
            <p:ph type="body" sz="quarter" idx="15" hasCustomPrompt="1"/>
          </p:nvPr>
        </p:nvSpPr>
        <p:spPr>
          <a:xfrm>
            <a:off x="552271" y="4372847"/>
            <a:ext cx="6487676"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26" name="Espace réservé du texte 15">
            <a:extLst>
              <a:ext uri="{FF2B5EF4-FFF2-40B4-BE49-F238E27FC236}">
                <a16:creationId xmlns:a16="http://schemas.microsoft.com/office/drawing/2014/main" id="{67DA35B8-9183-4177-98D0-700BA5B781DE}"/>
              </a:ext>
            </a:extLst>
          </p:cNvPr>
          <p:cNvSpPr>
            <a:spLocks noGrp="1"/>
          </p:cNvSpPr>
          <p:nvPr>
            <p:ph type="body" sz="quarter" idx="16" hasCustomPrompt="1"/>
          </p:nvPr>
        </p:nvSpPr>
        <p:spPr>
          <a:xfrm>
            <a:off x="552271" y="4910495"/>
            <a:ext cx="6562904" cy="2672160"/>
          </a:xfrm>
        </p:spPr>
        <p:txBody>
          <a:bodyPr numCol="2"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2 colonnes</a:t>
            </a:r>
          </a:p>
        </p:txBody>
      </p:sp>
      <p:sp>
        <p:nvSpPr>
          <p:cNvPr id="27" name="Espace réservé du texte 15">
            <a:extLst>
              <a:ext uri="{FF2B5EF4-FFF2-40B4-BE49-F238E27FC236}">
                <a16:creationId xmlns:a16="http://schemas.microsoft.com/office/drawing/2014/main" id="{E1C15AD1-D0A7-40D4-90C9-E80313A36E07}"/>
              </a:ext>
            </a:extLst>
          </p:cNvPr>
          <p:cNvSpPr>
            <a:spLocks noGrp="1"/>
          </p:cNvSpPr>
          <p:nvPr>
            <p:ph type="body" sz="quarter" idx="17"/>
          </p:nvPr>
        </p:nvSpPr>
        <p:spPr>
          <a:xfrm>
            <a:off x="619380" y="1110328"/>
            <a:ext cx="2072305" cy="303714"/>
          </a:xfrm>
        </p:spPr>
        <p:txBody>
          <a:bodyPr numCol="1" spcCol="360000">
            <a:normAutofit/>
          </a:bodyPr>
          <a:lstStyle>
            <a:lvl1pPr marL="0" indent="0">
              <a:lnSpc>
                <a:spcPct val="100000"/>
              </a:lnSpc>
              <a:spcBef>
                <a:spcPts val="0"/>
              </a:spcBef>
              <a:buNone/>
              <a:defRPr sz="1100" b="1">
                <a:solidFill>
                  <a:schemeClr val="tx2"/>
                </a:solidFill>
              </a:defRPr>
            </a:lvl1pPr>
            <a:lvl4pPr marL="1133901" indent="0">
              <a:buNone/>
              <a:defRPr sz="1100"/>
            </a:lvl4pPr>
            <a:lvl5pPr marL="1511869" indent="0">
              <a:buNone/>
              <a:defRPr sz="1100"/>
            </a:lvl5pPr>
          </a:lstStyle>
          <a:p>
            <a:pPr marL="0" marR="0" lvl="0" indent="0" algn="l" defTabSz="755934"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black"/>
              </a:solidFill>
              <a:effectLst/>
              <a:uLnTx/>
              <a:uFillTx/>
              <a:latin typeface="Biotif"/>
              <a:ea typeface="+mn-ea"/>
              <a:cs typeface="+mn-cs"/>
            </a:endParaRPr>
          </a:p>
        </p:txBody>
      </p:sp>
      <p:sp>
        <p:nvSpPr>
          <p:cNvPr id="28" name="Espace réservé du texte 15">
            <a:extLst>
              <a:ext uri="{FF2B5EF4-FFF2-40B4-BE49-F238E27FC236}">
                <a16:creationId xmlns:a16="http://schemas.microsoft.com/office/drawing/2014/main" id="{82E3F923-5B99-4BF4-8B07-A5E520C5E958}"/>
              </a:ext>
            </a:extLst>
          </p:cNvPr>
          <p:cNvSpPr>
            <a:spLocks noGrp="1"/>
          </p:cNvSpPr>
          <p:nvPr>
            <p:ph type="body" sz="quarter" idx="18" hasCustomPrompt="1"/>
          </p:nvPr>
        </p:nvSpPr>
        <p:spPr>
          <a:xfrm>
            <a:off x="2797570" y="1125936"/>
            <a:ext cx="2072305" cy="303714"/>
          </a:xfrm>
        </p:spPr>
        <p:txBody>
          <a:bodyPr numCol="1" spcCol="360000">
            <a:normAutofit/>
          </a:bodyPr>
          <a:lstStyle>
            <a:lvl1pPr marL="0" indent="0">
              <a:lnSpc>
                <a:spcPct val="100000"/>
              </a:lnSpc>
              <a:spcBef>
                <a:spcPts val="0"/>
              </a:spcBef>
              <a:buNone/>
              <a:defRPr sz="1100" b="1">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29" name="Espace réservé du texte 15">
            <a:extLst>
              <a:ext uri="{FF2B5EF4-FFF2-40B4-BE49-F238E27FC236}">
                <a16:creationId xmlns:a16="http://schemas.microsoft.com/office/drawing/2014/main" id="{A38FE4BF-C186-4E42-B118-A81FDFD47175}"/>
              </a:ext>
            </a:extLst>
          </p:cNvPr>
          <p:cNvSpPr>
            <a:spLocks noGrp="1"/>
          </p:cNvSpPr>
          <p:nvPr>
            <p:ph type="body" sz="quarter" idx="19" hasCustomPrompt="1"/>
          </p:nvPr>
        </p:nvSpPr>
        <p:spPr>
          <a:xfrm>
            <a:off x="4868932" y="1125991"/>
            <a:ext cx="2072305" cy="303714"/>
          </a:xfrm>
        </p:spPr>
        <p:txBody>
          <a:bodyPr numCol="1" spcCol="360000">
            <a:normAutofit/>
          </a:bodyPr>
          <a:lstStyle>
            <a:lvl1pPr marL="0" indent="0">
              <a:lnSpc>
                <a:spcPct val="100000"/>
              </a:lnSpc>
              <a:spcBef>
                <a:spcPts val="0"/>
              </a:spcBef>
              <a:buNone/>
              <a:defRPr sz="1100" b="1">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0" name="Espace réservé du texte 15">
            <a:extLst>
              <a:ext uri="{FF2B5EF4-FFF2-40B4-BE49-F238E27FC236}">
                <a16:creationId xmlns:a16="http://schemas.microsoft.com/office/drawing/2014/main" id="{261CA4A4-38F2-4945-A587-A89ED841AD87}"/>
              </a:ext>
            </a:extLst>
          </p:cNvPr>
          <p:cNvSpPr>
            <a:spLocks noGrp="1"/>
          </p:cNvSpPr>
          <p:nvPr>
            <p:ph type="body" sz="quarter" idx="20" hasCustomPrompt="1"/>
          </p:nvPr>
        </p:nvSpPr>
        <p:spPr>
          <a:xfrm>
            <a:off x="619379" y="1393915"/>
            <a:ext cx="2072305" cy="280692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1" name="Espace réservé du texte 15">
            <a:extLst>
              <a:ext uri="{FF2B5EF4-FFF2-40B4-BE49-F238E27FC236}">
                <a16:creationId xmlns:a16="http://schemas.microsoft.com/office/drawing/2014/main" id="{EE0641DD-9A85-4AEE-BB9A-3B0B608C24E3}"/>
              </a:ext>
            </a:extLst>
          </p:cNvPr>
          <p:cNvSpPr>
            <a:spLocks noGrp="1"/>
          </p:cNvSpPr>
          <p:nvPr>
            <p:ph type="body" sz="quarter" idx="21" hasCustomPrompt="1"/>
          </p:nvPr>
        </p:nvSpPr>
        <p:spPr>
          <a:xfrm>
            <a:off x="2716250" y="1407657"/>
            <a:ext cx="2072305" cy="280692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2" name="Espace réservé du texte 15">
            <a:extLst>
              <a:ext uri="{FF2B5EF4-FFF2-40B4-BE49-F238E27FC236}">
                <a16:creationId xmlns:a16="http://schemas.microsoft.com/office/drawing/2014/main" id="{7553D658-12BB-4653-B7EB-91818886D013}"/>
              </a:ext>
            </a:extLst>
          </p:cNvPr>
          <p:cNvSpPr>
            <a:spLocks noGrp="1"/>
          </p:cNvSpPr>
          <p:nvPr>
            <p:ph type="body" sz="quarter" idx="22" hasCustomPrompt="1"/>
          </p:nvPr>
        </p:nvSpPr>
        <p:spPr>
          <a:xfrm>
            <a:off x="4867045" y="1393915"/>
            <a:ext cx="2072305" cy="280692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3" name="Espace réservé du texte 15">
            <a:extLst>
              <a:ext uri="{FF2B5EF4-FFF2-40B4-BE49-F238E27FC236}">
                <a16:creationId xmlns:a16="http://schemas.microsoft.com/office/drawing/2014/main" id="{02AEC3F3-C02B-4A7C-8BD8-09EDEDCA6BD1}"/>
              </a:ext>
            </a:extLst>
          </p:cNvPr>
          <p:cNvSpPr>
            <a:spLocks noGrp="1"/>
          </p:cNvSpPr>
          <p:nvPr>
            <p:ph type="body" sz="quarter" idx="23" hasCustomPrompt="1"/>
          </p:nvPr>
        </p:nvSpPr>
        <p:spPr>
          <a:xfrm>
            <a:off x="582183" y="7743495"/>
            <a:ext cx="1528350" cy="448161"/>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4" name="Espace réservé du texte 15">
            <a:extLst>
              <a:ext uri="{FF2B5EF4-FFF2-40B4-BE49-F238E27FC236}">
                <a16:creationId xmlns:a16="http://schemas.microsoft.com/office/drawing/2014/main" id="{BFD9916C-2760-44D2-8150-9F971043683C}"/>
              </a:ext>
            </a:extLst>
          </p:cNvPr>
          <p:cNvSpPr>
            <a:spLocks noGrp="1"/>
          </p:cNvSpPr>
          <p:nvPr>
            <p:ph type="body" sz="quarter" idx="24" hasCustomPrompt="1"/>
          </p:nvPr>
        </p:nvSpPr>
        <p:spPr>
          <a:xfrm>
            <a:off x="2198298" y="7754815"/>
            <a:ext cx="1635425" cy="448161"/>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5" name="Espace réservé du texte 15">
            <a:extLst>
              <a:ext uri="{FF2B5EF4-FFF2-40B4-BE49-F238E27FC236}">
                <a16:creationId xmlns:a16="http://schemas.microsoft.com/office/drawing/2014/main" id="{11485FE4-4D19-4A89-BE5E-7F7994F0686E}"/>
              </a:ext>
            </a:extLst>
          </p:cNvPr>
          <p:cNvSpPr>
            <a:spLocks noGrp="1"/>
          </p:cNvSpPr>
          <p:nvPr>
            <p:ph type="body" sz="quarter" idx="25" hasCustomPrompt="1"/>
          </p:nvPr>
        </p:nvSpPr>
        <p:spPr>
          <a:xfrm>
            <a:off x="3921489" y="7743495"/>
            <a:ext cx="1514778" cy="448161"/>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6" name="Espace réservé du texte 15">
            <a:extLst>
              <a:ext uri="{FF2B5EF4-FFF2-40B4-BE49-F238E27FC236}">
                <a16:creationId xmlns:a16="http://schemas.microsoft.com/office/drawing/2014/main" id="{7896F928-0425-40A1-825D-A439CC9281A2}"/>
              </a:ext>
            </a:extLst>
          </p:cNvPr>
          <p:cNvSpPr>
            <a:spLocks noGrp="1"/>
          </p:cNvSpPr>
          <p:nvPr>
            <p:ph type="body" sz="quarter" idx="26" hasCustomPrompt="1"/>
          </p:nvPr>
        </p:nvSpPr>
        <p:spPr>
          <a:xfrm>
            <a:off x="619379" y="8178021"/>
            <a:ext cx="1491154" cy="1588279"/>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7" name="Espace réservé du texte 15">
            <a:extLst>
              <a:ext uri="{FF2B5EF4-FFF2-40B4-BE49-F238E27FC236}">
                <a16:creationId xmlns:a16="http://schemas.microsoft.com/office/drawing/2014/main" id="{F1FC59AC-708E-4098-9F31-F3A1632F1BEF}"/>
              </a:ext>
            </a:extLst>
          </p:cNvPr>
          <p:cNvSpPr>
            <a:spLocks noGrp="1"/>
          </p:cNvSpPr>
          <p:nvPr>
            <p:ph type="body" sz="quarter" idx="27" hasCustomPrompt="1"/>
          </p:nvPr>
        </p:nvSpPr>
        <p:spPr>
          <a:xfrm>
            <a:off x="2211130" y="8169692"/>
            <a:ext cx="1528351" cy="1588279"/>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8" name="Espace réservé du texte 15">
            <a:extLst>
              <a:ext uri="{FF2B5EF4-FFF2-40B4-BE49-F238E27FC236}">
                <a16:creationId xmlns:a16="http://schemas.microsoft.com/office/drawing/2014/main" id="{925C34E4-92B2-4FB0-9FEE-DA6F3ABB6E70}"/>
              </a:ext>
            </a:extLst>
          </p:cNvPr>
          <p:cNvSpPr>
            <a:spLocks noGrp="1"/>
          </p:cNvSpPr>
          <p:nvPr>
            <p:ph type="body" sz="quarter" idx="28" hasCustomPrompt="1"/>
          </p:nvPr>
        </p:nvSpPr>
        <p:spPr>
          <a:xfrm>
            <a:off x="3889417" y="8191656"/>
            <a:ext cx="1491155" cy="1588279"/>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cxnSp>
        <p:nvCxnSpPr>
          <p:cNvPr id="5" name="Connecteur droit 4">
            <a:extLst>
              <a:ext uri="{FF2B5EF4-FFF2-40B4-BE49-F238E27FC236}">
                <a16:creationId xmlns:a16="http://schemas.microsoft.com/office/drawing/2014/main" id="{A1D7D9D0-F45D-4ED3-93F1-EBBDAAF4D561}"/>
              </a:ext>
            </a:extLst>
          </p:cNvPr>
          <p:cNvCxnSpPr>
            <a:cxnSpLocks/>
            <a:stCxn id="26" idx="0"/>
            <a:endCxn id="26" idx="2"/>
          </p:cNvCxnSpPr>
          <p:nvPr userDrawn="1"/>
        </p:nvCxnSpPr>
        <p:spPr>
          <a:xfrm>
            <a:off x="3833723" y="4910495"/>
            <a:ext cx="0" cy="2672160"/>
          </a:xfrm>
          <a:prstGeom prst="line">
            <a:avLst/>
          </a:prstGeom>
          <a:ln w="9525" cap="flat" cmpd="sng" algn="ctr">
            <a:solidFill>
              <a:srgbClr val="009FE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Title 1">
            <a:extLst>
              <a:ext uri="{FF2B5EF4-FFF2-40B4-BE49-F238E27FC236}">
                <a16:creationId xmlns:a16="http://schemas.microsoft.com/office/drawing/2014/main" id="{1EC13B5F-8F14-4200-B92C-6788ED3D25A2}"/>
              </a:ext>
            </a:extLst>
          </p:cNvPr>
          <p:cNvSpPr>
            <a:spLocks noGrp="1"/>
          </p:cNvSpPr>
          <p:nvPr>
            <p:ph type="title" hasCustomPrompt="1"/>
          </p:nvPr>
        </p:nvSpPr>
        <p:spPr>
          <a:xfrm>
            <a:off x="582182" y="562863"/>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40" name="Espace réservé du texte 15">
            <a:extLst>
              <a:ext uri="{FF2B5EF4-FFF2-40B4-BE49-F238E27FC236}">
                <a16:creationId xmlns:a16="http://schemas.microsoft.com/office/drawing/2014/main" id="{0A92F6B0-32AC-4550-AC45-0B47D381F1B2}"/>
              </a:ext>
            </a:extLst>
          </p:cNvPr>
          <p:cNvSpPr>
            <a:spLocks noGrp="1"/>
          </p:cNvSpPr>
          <p:nvPr>
            <p:ph type="body" sz="quarter" idx="29" hasCustomPrompt="1"/>
          </p:nvPr>
        </p:nvSpPr>
        <p:spPr>
          <a:xfrm>
            <a:off x="5501754" y="7713217"/>
            <a:ext cx="1514778" cy="448161"/>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45" name="Espace réservé du texte 15">
            <a:extLst>
              <a:ext uri="{FF2B5EF4-FFF2-40B4-BE49-F238E27FC236}">
                <a16:creationId xmlns:a16="http://schemas.microsoft.com/office/drawing/2014/main" id="{B4B6982C-64B2-4684-B375-7C269BCB53EB}"/>
              </a:ext>
            </a:extLst>
          </p:cNvPr>
          <p:cNvSpPr>
            <a:spLocks noGrp="1"/>
          </p:cNvSpPr>
          <p:nvPr>
            <p:ph type="body" sz="quarter" idx="30" hasCustomPrompt="1"/>
          </p:nvPr>
        </p:nvSpPr>
        <p:spPr>
          <a:xfrm>
            <a:off x="5501754" y="8175347"/>
            <a:ext cx="1491155" cy="1588279"/>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pic>
        <p:nvPicPr>
          <p:cNvPr id="41" name="Image 40">
            <a:extLst>
              <a:ext uri="{FF2B5EF4-FFF2-40B4-BE49-F238E27FC236}">
                <a16:creationId xmlns:a16="http://schemas.microsoft.com/office/drawing/2014/main" id="{397B5953-07FC-42D5-8B3F-0B8038AA1A82}"/>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42" name="Image 41">
            <a:extLst>
              <a:ext uri="{FF2B5EF4-FFF2-40B4-BE49-F238E27FC236}">
                <a16:creationId xmlns:a16="http://schemas.microsoft.com/office/drawing/2014/main" id="{18BC566A-1DF0-472E-834D-BBC2E308D760}"/>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43" name="ZoneTexte 42">
            <a:extLst>
              <a:ext uri="{FF2B5EF4-FFF2-40B4-BE49-F238E27FC236}">
                <a16:creationId xmlns:a16="http://schemas.microsoft.com/office/drawing/2014/main" id="{5B446159-E426-4A05-83BE-FEA565ED9AE0}"/>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126870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ivret Accueil Charmilles ">
    <p:spTree>
      <p:nvGrpSpPr>
        <p:cNvPr id="1" name=""/>
        <p:cNvGrpSpPr/>
        <p:nvPr/>
      </p:nvGrpSpPr>
      <p:grpSpPr>
        <a:xfrm>
          <a:off x="0" y="0"/>
          <a:ext cx="0" cy="0"/>
          <a:chOff x="0" y="0"/>
          <a:chExt cx="0" cy="0"/>
        </a:xfrm>
      </p:grpSpPr>
      <p:pic>
        <p:nvPicPr>
          <p:cNvPr id="10" name="Image 9" descr="Une image contenant plein air, nuage, ciel, bâtiment&#10;&#10;Description générée automatiquement">
            <a:extLst>
              <a:ext uri="{FF2B5EF4-FFF2-40B4-BE49-F238E27FC236}">
                <a16:creationId xmlns:a16="http://schemas.microsoft.com/office/drawing/2014/main" id="{5221F02D-9D5F-4F59-9EB3-C46454C719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 r="16905" b="26513"/>
          <a:stretch/>
        </p:blipFill>
        <p:spPr>
          <a:xfrm>
            <a:off x="1333674" y="2893028"/>
            <a:ext cx="4892326" cy="3521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Rectangle 43">
            <a:extLst>
              <a:ext uri="{FF2B5EF4-FFF2-40B4-BE49-F238E27FC236}">
                <a16:creationId xmlns:a16="http://schemas.microsoft.com/office/drawing/2014/main" id="{C5DB28DD-C5BB-49B2-BE0A-BC5A0DDA88B4}"/>
              </a:ext>
            </a:extLst>
          </p:cNvPr>
          <p:cNvSpPr/>
          <p:nvPr userDrawn="1"/>
        </p:nvSpPr>
        <p:spPr>
          <a:xfrm>
            <a:off x="-36259" y="9807388"/>
            <a:ext cx="7595934" cy="871152"/>
          </a:xfrm>
          <a:prstGeom prst="rect">
            <a:avLst/>
          </a:prstGeom>
          <a:solidFill>
            <a:srgbClr val="21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ectangle 44">
            <a:extLst>
              <a:ext uri="{FF2B5EF4-FFF2-40B4-BE49-F238E27FC236}">
                <a16:creationId xmlns:a16="http://schemas.microsoft.com/office/drawing/2014/main" id="{17F12353-8AD4-4FFE-B3AD-6B9FC8111752}"/>
              </a:ext>
            </a:extLst>
          </p:cNvPr>
          <p:cNvSpPr/>
          <p:nvPr userDrawn="1"/>
        </p:nvSpPr>
        <p:spPr>
          <a:xfrm>
            <a:off x="1" y="-1"/>
            <a:ext cx="1408186" cy="264211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4C8445C8-716C-4D46-A870-2C47F4ECD0CE}"/>
              </a:ext>
            </a:extLst>
          </p:cNvPr>
          <p:cNvSpPr/>
          <p:nvPr userDrawn="1"/>
        </p:nvSpPr>
        <p:spPr>
          <a:xfrm>
            <a:off x="1301324" y="5172"/>
            <a:ext cx="6258351" cy="2636947"/>
          </a:xfrm>
          <a:prstGeom prst="rect">
            <a:avLst/>
          </a:prstGeom>
          <a:solidFill>
            <a:srgbClr val="21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1">
            <a:extLst>
              <a:ext uri="{FF2B5EF4-FFF2-40B4-BE49-F238E27FC236}">
                <a16:creationId xmlns:a16="http://schemas.microsoft.com/office/drawing/2014/main" id="{5D9AF673-79B9-6FAD-4131-CC046C52E34F}"/>
              </a:ext>
            </a:extLst>
          </p:cNvPr>
          <p:cNvSpPr>
            <a:spLocks noChangeArrowheads="1"/>
          </p:cNvSpPr>
          <p:nvPr userDrawn="1"/>
        </p:nvSpPr>
        <p:spPr bwMode="auto">
          <a:xfrm>
            <a:off x="1354754" y="-250911"/>
            <a:ext cx="6151489" cy="252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0880" tIns="799848" rIns="368184"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9FE3"/>
                </a:solidFill>
                <a:effectLst/>
                <a:latin typeface="+mn-lt"/>
                <a:ea typeface="Biotif" panose="02000500000000000000" pitchFamily="2" charset="0"/>
                <a:cs typeface="Biotif" panose="02000500000000000000" pitchFamily="2" charset="0"/>
              </a:rPr>
              <a:t>Livret d’Accueil</a:t>
            </a:r>
            <a:endParaRPr kumimoji="0" lang="fr-FR" altLang="fr-FR" sz="3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009FE3"/>
                </a:solidFill>
                <a:effectLst/>
                <a:latin typeface="+mn-lt"/>
                <a:ea typeface="Biotif" panose="02000500000000000000" pitchFamily="2" charset="0"/>
                <a:cs typeface="Biotif" panose="02000500000000000000" pitchFamily="2" charset="0"/>
              </a:rPr>
              <a:t>R.A. Les Trèfles</a:t>
            </a:r>
            <a:r>
              <a:rPr kumimoji="0" lang="fr-FR" altLang="fr-FR" sz="2800" b="1" i="0" u="none" strike="noStrike" cap="none" normalizeH="0" baseline="0" dirty="0">
                <a:ln>
                  <a:noFill/>
                </a:ln>
                <a:solidFill>
                  <a:srgbClr val="009FE3"/>
                </a:solidFill>
                <a:effectLst/>
                <a:latin typeface="+mn-lt"/>
                <a:ea typeface="Biotif" panose="02000500000000000000" pitchFamily="2" charset="0"/>
                <a:cs typeface="Biotif" panose="020005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chemeClr val="bg1"/>
                </a:solidFill>
                <a:effectLst/>
                <a:latin typeface="+mn-lt"/>
              </a:rPr>
              <a:t>R</a:t>
            </a:r>
            <a:r>
              <a:rPr kumimoji="0" lang="fr-FR" altLang="fr-FR" sz="2800" b="0" i="0" u="none" strike="noStrike" cap="none" normalizeH="0" baseline="0" dirty="0">
                <a:ln>
                  <a:noFill/>
                </a:ln>
                <a:solidFill>
                  <a:schemeClr val="bg1"/>
                </a:solidFill>
                <a:effectLst/>
                <a:latin typeface="+mn-lt"/>
              </a:rPr>
              <a:t>ésidence</a:t>
            </a:r>
            <a:r>
              <a:rPr kumimoji="0" lang="fr-FR" altLang="fr-FR" sz="2800" b="1" i="0" u="none" strike="noStrike" cap="none" normalizeH="0" baseline="0" dirty="0">
                <a:ln>
                  <a:noFill/>
                </a:ln>
                <a:solidFill>
                  <a:schemeClr val="bg1"/>
                </a:solidFill>
                <a:effectLst/>
                <a:latin typeface="+mn-lt"/>
              </a:rPr>
              <a:t> A</a:t>
            </a:r>
            <a:r>
              <a:rPr kumimoji="0" lang="fr-FR" altLang="fr-FR" sz="2800" b="0" i="0" u="none" strike="noStrike" cap="none" normalizeH="0" baseline="0" dirty="0">
                <a:ln>
                  <a:noFill/>
                </a:ln>
                <a:solidFill>
                  <a:schemeClr val="bg1"/>
                </a:solidFill>
                <a:effectLst/>
                <a:latin typeface="+mn-lt"/>
              </a:rPr>
              <a:t>utonomie</a:t>
            </a:r>
            <a:r>
              <a:rPr kumimoji="0" lang="fr-FR" altLang="fr-FR" sz="2800" b="1" i="0" u="none" strike="noStrike" cap="none" normalizeH="0" baseline="0" dirty="0">
                <a:ln>
                  <a:noFill/>
                </a:ln>
                <a:solidFill>
                  <a:schemeClr val="bg1"/>
                </a:solidFill>
                <a:effectLst/>
                <a:latin typeface="+mn-lt"/>
              </a:rPr>
              <a:t> </a:t>
            </a:r>
            <a:r>
              <a:rPr kumimoji="0" lang="fr-FR" altLang="fr-FR" sz="2800" b="0" i="0" u="none" strike="noStrike" cap="none" normalizeH="0" baseline="0" dirty="0">
                <a:ln>
                  <a:noFill/>
                </a:ln>
                <a:solidFill>
                  <a:schemeClr val="bg1"/>
                </a:solidFill>
                <a:effectLst/>
                <a:latin typeface="+mn-lt"/>
              </a:rPr>
              <a:t>(RA)</a:t>
            </a:r>
          </a:p>
        </p:txBody>
      </p:sp>
      <p:sp>
        <p:nvSpPr>
          <p:cNvPr id="25" name="ZoneTexte 24">
            <a:extLst>
              <a:ext uri="{FF2B5EF4-FFF2-40B4-BE49-F238E27FC236}">
                <a16:creationId xmlns:a16="http://schemas.microsoft.com/office/drawing/2014/main" id="{B21C9E7E-3F02-65A6-6F8E-32CE46F57EEA}"/>
              </a:ext>
            </a:extLst>
          </p:cNvPr>
          <p:cNvSpPr txBox="1"/>
          <p:nvPr userDrawn="1"/>
        </p:nvSpPr>
        <p:spPr>
          <a:xfrm>
            <a:off x="36882" y="10058298"/>
            <a:ext cx="648774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spc="-10" dirty="0">
                <a:solidFill>
                  <a:srgbClr val="FFFFFF"/>
                </a:solidFill>
                <a:effectLst/>
                <a:latin typeface="+mj-lt"/>
                <a:ea typeface="Biotif" panose="02000500000000000000" pitchFamily="2" charset="0"/>
                <a:cs typeface="Biotif" panose="02000500000000000000" pitchFamily="2" charset="0"/>
              </a:rPr>
              <a:t>Chaque jour, prendre soin de la santé de chacun </a:t>
            </a:r>
            <a:endParaRPr lang="fr-FR" sz="1600" dirty="0">
              <a:effectLst/>
              <a:latin typeface="+mj-lt"/>
              <a:ea typeface="Biotif" panose="02000500000000000000" pitchFamily="2" charset="0"/>
              <a:cs typeface="Biotif" panose="02000500000000000000" pitchFamily="2" charset="0"/>
            </a:endParaRPr>
          </a:p>
        </p:txBody>
      </p:sp>
      <p:pic>
        <p:nvPicPr>
          <p:cNvPr id="14" name="Image 13">
            <a:extLst>
              <a:ext uri="{FF2B5EF4-FFF2-40B4-BE49-F238E27FC236}">
                <a16:creationId xmlns:a16="http://schemas.microsoft.com/office/drawing/2014/main" id="{C6283B86-8DAC-42E3-9C61-1AF88244DECD}"/>
              </a:ext>
            </a:extLst>
          </p:cNvPr>
          <p:cNvPicPr>
            <a:picLocks noChangeAspect="1"/>
          </p:cNvPicPr>
          <p:nvPr userDrawn="1"/>
        </p:nvPicPr>
        <p:blipFill>
          <a:blip r:embed="rId3"/>
          <a:stretch>
            <a:fillRect/>
          </a:stretch>
        </p:blipFill>
        <p:spPr>
          <a:xfrm>
            <a:off x="3280754" y="8569554"/>
            <a:ext cx="961905" cy="1133333"/>
          </a:xfrm>
          <a:prstGeom prst="rect">
            <a:avLst/>
          </a:prstGeom>
        </p:spPr>
      </p:pic>
      <p:sp>
        <p:nvSpPr>
          <p:cNvPr id="3" name="ZoneTexte 2">
            <a:extLst>
              <a:ext uri="{FF2B5EF4-FFF2-40B4-BE49-F238E27FC236}">
                <a16:creationId xmlns:a16="http://schemas.microsoft.com/office/drawing/2014/main" id="{3D00B7BA-FDD6-4AD2-B6B7-1BE1E0347DA0}"/>
              </a:ext>
            </a:extLst>
          </p:cNvPr>
          <p:cNvSpPr txBox="1"/>
          <p:nvPr userDrawn="1"/>
        </p:nvSpPr>
        <p:spPr>
          <a:xfrm>
            <a:off x="1947803" y="6773550"/>
            <a:ext cx="3627805" cy="1612044"/>
          </a:xfrm>
          <a:prstGeom prst="rect">
            <a:avLst/>
          </a:prstGeom>
          <a:noFill/>
        </p:spPr>
        <p:txBody>
          <a:bodyPr wrap="square" rtlCol="0">
            <a:spAutoFit/>
          </a:bodyPr>
          <a:lstStyle/>
          <a:p>
            <a:pPr marL="0" marR="0" indent="0" algn="ctr">
              <a:lnSpc>
                <a:spcPct val="119000"/>
              </a:lnSpc>
              <a:spcBef>
                <a:spcPts val="0"/>
              </a:spcBef>
              <a:spcAft>
                <a:spcPts val="600"/>
              </a:spcAft>
            </a:pPr>
            <a:r>
              <a:rPr lang="fr-FR" sz="1600" b="1" kern="1400" dirty="0">
                <a:ln>
                  <a:noFill/>
                </a:ln>
                <a:solidFill>
                  <a:schemeClr val="tx1"/>
                </a:solidFill>
                <a:effectLst/>
                <a:latin typeface="+mn-lt"/>
              </a:rPr>
              <a:t>Résidence Autonomie Les Trèfles</a:t>
            </a:r>
            <a:endParaRPr lang="fr-FR" sz="1600" kern="1400" dirty="0">
              <a:ln>
                <a:noFill/>
              </a:ln>
              <a:solidFill>
                <a:schemeClr val="tx1"/>
              </a:solidFill>
              <a:effectLst/>
              <a:latin typeface="+mn-lt"/>
            </a:endParaRPr>
          </a:p>
          <a:p>
            <a:pPr marL="0" marR="0" indent="0" algn="ctr">
              <a:lnSpc>
                <a:spcPct val="119000"/>
              </a:lnSpc>
              <a:spcBef>
                <a:spcPts val="0"/>
              </a:spcBef>
              <a:spcAft>
                <a:spcPts val="600"/>
              </a:spcAft>
            </a:pPr>
            <a:r>
              <a:rPr lang="fr-FR" sz="1600" kern="1400" dirty="0">
                <a:ln>
                  <a:noFill/>
                </a:ln>
                <a:solidFill>
                  <a:schemeClr val="tx1"/>
                </a:solidFill>
                <a:effectLst/>
                <a:latin typeface="+mn-lt"/>
              </a:rPr>
              <a:t>23 rue des Charmilles</a:t>
            </a:r>
            <a:br>
              <a:rPr lang="fr-FR" sz="1600" kern="1400" dirty="0">
                <a:ln>
                  <a:noFill/>
                </a:ln>
                <a:solidFill>
                  <a:schemeClr val="tx1"/>
                </a:solidFill>
                <a:effectLst/>
                <a:latin typeface="+mn-lt"/>
              </a:rPr>
            </a:br>
            <a:r>
              <a:rPr lang="fr-FR" sz="1600" kern="1400" dirty="0">
                <a:ln>
                  <a:noFill/>
                </a:ln>
                <a:solidFill>
                  <a:schemeClr val="tx1"/>
                </a:solidFill>
                <a:effectLst/>
                <a:latin typeface="+mn-lt"/>
              </a:rPr>
              <a:t>62620 Barlin</a:t>
            </a:r>
            <a:br>
              <a:rPr lang="fr-FR" sz="1600" kern="1400" dirty="0">
                <a:ln>
                  <a:noFill/>
                </a:ln>
                <a:solidFill>
                  <a:schemeClr val="tx1"/>
                </a:solidFill>
                <a:effectLst/>
                <a:latin typeface="+mn-lt"/>
              </a:rPr>
            </a:br>
            <a:r>
              <a:rPr lang="fr-FR" sz="1600" kern="1400" dirty="0">
                <a:ln>
                  <a:noFill/>
                </a:ln>
                <a:solidFill>
                  <a:schemeClr val="tx1"/>
                </a:solidFill>
                <a:effectLst/>
                <a:latin typeface="+mn-lt"/>
              </a:rPr>
              <a:t>Tél : 03 66 34 80 50</a:t>
            </a:r>
            <a:br>
              <a:rPr lang="fr-FR" sz="1600" kern="1400" dirty="0">
                <a:ln>
                  <a:noFill/>
                </a:ln>
                <a:solidFill>
                  <a:schemeClr val="tx1"/>
                </a:solidFill>
                <a:effectLst/>
                <a:latin typeface="+mn-lt"/>
              </a:rPr>
            </a:br>
            <a:r>
              <a:rPr lang="fr-FR" sz="1600" kern="1400" dirty="0">
                <a:ln>
                  <a:noFill/>
                </a:ln>
                <a:solidFill>
                  <a:schemeClr val="tx1"/>
                </a:solidFill>
                <a:effectLst/>
                <a:latin typeface="+mn-lt"/>
              </a:rPr>
              <a:t>Fax : 03 66 34 80 01</a:t>
            </a:r>
          </a:p>
        </p:txBody>
      </p:sp>
    </p:spTree>
    <p:extLst>
      <p:ext uri="{BB962C8B-B14F-4D97-AF65-F5344CB8AC3E}">
        <p14:creationId xmlns:p14="http://schemas.microsoft.com/office/powerpoint/2010/main" val="91970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 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7A04D1-A52D-41D9-9AA3-4C365B570B86}"/>
              </a:ext>
            </a:extLst>
          </p:cNvPr>
          <p:cNvSpPr/>
          <p:nvPr userDrawn="1"/>
        </p:nvSpPr>
        <p:spPr>
          <a:xfrm>
            <a:off x="-18130" y="-1"/>
            <a:ext cx="7595934" cy="1867437"/>
          </a:xfrm>
          <a:prstGeom prst="rect">
            <a:avLst/>
          </a:prstGeom>
          <a:solidFill>
            <a:srgbClr val="21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74" name="Picture 2">
            <a:extLst>
              <a:ext uri="{FF2B5EF4-FFF2-40B4-BE49-F238E27FC236}">
                <a16:creationId xmlns:a16="http://schemas.microsoft.com/office/drawing/2014/main" id="{6C7832BF-ABD0-4DB6-97B1-4128DE4938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64982" y="79388"/>
            <a:ext cx="611188" cy="720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Image 3">
            <a:extLst>
              <a:ext uri="{FF2B5EF4-FFF2-40B4-BE49-F238E27FC236}">
                <a16:creationId xmlns:a16="http://schemas.microsoft.com/office/drawing/2014/main" id="{5342B8F4-A3F2-42EC-8E83-A5F3D36496AF}"/>
              </a:ext>
            </a:extLst>
          </p:cNvPr>
          <p:cNvPicPr>
            <a:picLocks noChangeAspect="1"/>
          </p:cNvPicPr>
          <p:nvPr userDrawn="1"/>
        </p:nvPicPr>
        <p:blipFill>
          <a:blip r:embed="rId3"/>
          <a:stretch>
            <a:fillRect/>
          </a:stretch>
        </p:blipFill>
        <p:spPr>
          <a:xfrm>
            <a:off x="2398884" y="3198"/>
            <a:ext cx="2761905" cy="152381"/>
          </a:xfrm>
          <a:prstGeom prst="rect">
            <a:avLst/>
          </a:prstGeom>
        </p:spPr>
      </p:pic>
      <p:pic>
        <p:nvPicPr>
          <p:cNvPr id="5" name="Image 4">
            <a:extLst>
              <a:ext uri="{FF2B5EF4-FFF2-40B4-BE49-F238E27FC236}">
                <a16:creationId xmlns:a16="http://schemas.microsoft.com/office/drawing/2014/main" id="{694BC91E-1830-4AF4-BFAD-059A58314D32}"/>
              </a:ext>
            </a:extLst>
          </p:cNvPr>
          <p:cNvPicPr>
            <a:picLocks noChangeAspect="1"/>
          </p:cNvPicPr>
          <p:nvPr userDrawn="1"/>
        </p:nvPicPr>
        <p:blipFill>
          <a:blip r:embed="rId3"/>
          <a:stretch>
            <a:fillRect/>
          </a:stretch>
        </p:blipFill>
        <p:spPr>
          <a:xfrm>
            <a:off x="2398883" y="10544473"/>
            <a:ext cx="2761905" cy="152381"/>
          </a:xfrm>
          <a:prstGeom prst="rect">
            <a:avLst/>
          </a:prstGeom>
        </p:spPr>
      </p:pic>
      <p:grpSp>
        <p:nvGrpSpPr>
          <p:cNvPr id="7" name="docshapegroup14">
            <a:extLst>
              <a:ext uri="{FF2B5EF4-FFF2-40B4-BE49-F238E27FC236}">
                <a16:creationId xmlns:a16="http://schemas.microsoft.com/office/drawing/2014/main" id="{2517F3E1-25AD-4A3A-BA6F-BA8AE73EFDB3}"/>
              </a:ext>
            </a:extLst>
          </p:cNvPr>
          <p:cNvGrpSpPr>
            <a:grpSpLocks/>
          </p:cNvGrpSpPr>
          <p:nvPr userDrawn="1"/>
        </p:nvGrpSpPr>
        <p:grpSpPr bwMode="auto">
          <a:xfrm>
            <a:off x="2066088" y="10254829"/>
            <a:ext cx="4660900" cy="12700"/>
            <a:chOff x="3387" y="16043"/>
            <a:chExt cx="7341" cy="20"/>
          </a:xfrm>
        </p:grpSpPr>
        <p:sp>
          <p:nvSpPr>
            <p:cNvPr id="8" name="Line 3">
              <a:extLst>
                <a:ext uri="{FF2B5EF4-FFF2-40B4-BE49-F238E27FC236}">
                  <a16:creationId xmlns:a16="http://schemas.microsoft.com/office/drawing/2014/main" id="{F3487D72-3D5C-4834-BD77-346713C6A8FB}"/>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docshape15">
              <a:extLst>
                <a:ext uri="{FF2B5EF4-FFF2-40B4-BE49-F238E27FC236}">
                  <a16:creationId xmlns:a16="http://schemas.microsoft.com/office/drawing/2014/main" id="{77EBC894-0E3A-4C63-A372-F070DC584696}"/>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0" name="Slide Number Placeholder 5">
            <a:extLst>
              <a:ext uri="{FF2B5EF4-FFF2-40B4-BE49-F238E27FC236}">
                <a16:creationId xmlns:a16="http://schemas.microsoft.com/office/drawing/2014/main" id="{08CAE01F-C50C-458B-8BB4-01F273741E9F}"/>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sp>
        <p:nvSpPr>
          <p:cNvPr id="12" name="Espace réservé du texte 13">
            <a:extLst>
              <a:ext uri="{FF2B5EF4-FFF2-40B4-BE49-F238E27FC236}">
                <a16:creationId xmlns:a16="http://schemas.microsoft.com/office/drawing/2014/main" id="{32B23305-FD1B-4BD6-8F11-3BEB0BE74A84}"/>
              </a:ext>
            </a:extLst>
          </p:cNvPr>
          <p:cNvSpPr>
            <a:spLocks noGrp="1"/>
          </p:cNvSpPr>
          <p:nvPr>
            <p:ph type="body" sz="quarter" idx="15" hasCustomPrompt="1"/>
          </p:nvPr>
        </p:nvSpPr>
        <p:spPr>
          <a:xfrm>
            <a:off x="619092" y="639087"/>
            <a:ext cx="6582747" cy="371475"/>
          </a:xfrm>
        </p:spPr>
        <p:txBody>
          <a:bodyPr anchor="ctr">
            <a:normAutofit/>
          </a:bodyPr>
          <a:lstStyle>
            <a:lvl1pPr marL="0" indent="0" algn="ctr">
              <a:lnSpc>
                <a:spcPct val="100000"/>
              </a:lnSpc>
              <a:spcBef>
                <a:spcPts val="0"/>
              </a:spcBef>
              <a:buNone/>
              <a:defRPr sz="1800" b="1" cap="all" baseline="0">
                <a:solidFill>
                  <a:schemeClr val="bg1"/>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13" name="Espace réservé du texte 15">
            <a:extLst>
              <a:ext uri="{FF2B5EF4-FFF2-40B4-BE49-F238E27FC236}">
                <a16:creationId xmlns:a16="http://schemas.microsoft.com/office/drawing/2014/main" id="{114EA241-D79D-4453-87E2-58402CFDAD9B}"/>
              </a:ext>
            </a:extLst>
          </p:cNvPr>
          <p:cNvSpPr>
            <a:spLocks noGrp="1"/>
          </p:cNvSpPr>
          <p:nvPr>
            <p:ph type="body" sz="quarter" idx="20" hasCustomPrompt="1"/>
          </p:nvPr>
        </p:nvSpPr>
        <p:spPr>
          <a:xfrm>
            <a:off x="520494" y="2077885"/>
            <a:ext cx="6519453" cy="280692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14" name="Title 1">
            <a:extLst>
              <a:ext uri="{FF2B5EF4-FFF2-40B4-BE49-F238E27FC236}">
                <a16:creationId xmlns:a16="http://schemas.microsoft.com/office/drawing/2014/main" id="{7BF323AC-B8D3-435E-84AE-29BE782130C8}"/>
              </a:ext>
            </a:extLst>
          </p:cNvPr>
          <p:cNvSpPr>
            <a:spLocks noGrp="1"/>
          </p:cNvSpPr>
          <p:nvPr>
            <p:ph type="title" hasCustomPrompt="1"/>
          </p:nvPr>
        </p:nvSpPr>
        <p:spPr>
          <a:xfrm>
            <a:off x="519725" y="5065483"/>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15" name="ZoneTexte 14">
            <a:extLst>
              <a:ext uri="{FF2B5EF4-FFF2-40B4-BE49-F238E27FC236}">
                <a16:creationId xmlns:a16="http://schemas.microsoft.com/office/drawing/2014/main" id="{5955E3AA-820A-4C9C-ABA0-98DCFC50B739}"/>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3470405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24EA76-E2E8-416E-8C75-478B9DF06DD9}"/>
              </a:ext>
            </a:extLst>
          </p:cNvPr>
          <p:cNvSpPr/>
          <p:nvPr userDrawn="1"/>
        </p:nvSpPr>
        <p:spPr>
          <a:xfrm>
            <a:off x="0" y="0"/>
            <a:ext cx="7559675" cy="10696854"/>
          </a:xfrm>
          <a:prstGeom prst="rect">
            <a:avLst/>
          </a:prstGeom>
          <a:solidFill>
            <a:srgbClr val="212B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066B85FE-3907-44C3-8812-DEF989F2DB60}"/>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7" name="Image 6">
            <a:extLst>
              <a:ext uri="{FF2B5EF4-FFF2-40B4-BE49-F238E27FC236}">
                <a16:creationId xmlns:a16="http://schemas.microsoft.com/office/drawing/2014/main" id="{AE8E8D04-1595-4F0B-99A0-B72ACD2977F6}"/>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12" name="Espace réservé du texte 13">
            <a:extLst>
              <a:ext uri="{FF2B5EF4-FFF2-40B4-BE49-F238E27FC236}">
                <a16:creationId xmlns:a16="http://schemas.microsoft.com/office/drawing/2014/main" id="{77FA3C30-DF57-48AF-B889-A1960D19B64C}"/>
              </a:ext>
            </a:extLst>
          </p:cNvPr>
          <p:cNvSpPr>
            <a:spLocks noGrp="1"/>
          </p:cNvSpPr>
          <p:nvPr>
            <p:ph type="body" sz="quarter" idx="15" hasCustomPrompt="1"/>
          </p:nvPr>
        </p:nvSpPr>
        <p:spPr>
          <a:xfrm>
            <a:off x="619092" y="639087"/>
            <a:ext cx="6582747" cy="371475"/>
          </a:xfrm>
        </p:spPr>
        <p:txBody>
          <a:bodyPr anchor="ctr">
            <a:normAutofit/>
          </a:bodyPr>
          <a:lstStyle>
            <a:lvl1pPr marL="0" indent="0" algn="ctr">
              <a:lnSpc>
                <a:spcPct val="100000"/>
              </a:lnSpc>
              <a:spcBef>
                <a:spcPts val="0"/>
              </a:spcBef>
              <a:buNone/>
              <a:defRPr sz="1800" b="1" cap="all" baseline="0">
                <a:solidFill>
                  <a:schemeClr val="bg1"/>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13" name="Espace réservé pour une image  9">
            <a:extLst>
              <a:ext uri="{FF2B5EF4-FFF2-40B4-BE49-F238E27FC236}">
                <a16:creationId xmlns:a16="http://schemas.microsoft.com/office/drawing/2014/main" id="{E3BEB08C-6E37-4AE5-B77B-9BC565D76833}"/>
              </a:ext>
            </a:extLst>
          </p:cNvPr>
          <p:cNvSpPr>
            <a:spLocks noGrp="1"/>
          </p:cNvSpPr>
          <p:nvPr>
            <p:ph type="pic" sz="quarter" idx="13"/>
          </p:nvPr>
        </p:nvSpPr>
        <p:spPr>
          <a:xfrm>
            <a:off x="619092" y="1430455"/>
            <a:ext cx="6582746" cy="3492079"/>
          </a:xfrm>
          <a:noFill/>
        </p:spPr>
        <p:txBody>
          <a:bodyPr anchor="t"/>
          <a:lstStyle>
            <a:lvl1pPr marL="0" indent="0" algn="ctr">
              <a:buNone/>
              <a:defRPr sz="1400">
                <a:solidFill>
                  <a:schemeClr val="bg1"/>
                </a:solidFill>
              </a:defRPr>
            </a:lvl1pPr>
          </a:lstStyle>
          <a:p>
            <a:endParaRPr lang="fr-FR" dirty="0"/>
          </a:p>
          <a:p>
            <a:r>
              <a:rPr lang="fr-FR" dirty="0"/>
              <a:t>Cliquez pour ajouter une image</a:t>
            </a:r>
          </a:p>
        </p:txBody>
      </p:sp>
      <p:sp>
        <p:nvSpPr>
          <p:cNvPr id="14" name="Espace réservé du texte 15">
            <a:extLst>
              <a:ext uri="{FF2B5EF4-FFF2-40B4-BE49-F238E27FC236}">
                <a16:creationId xmlns:a16="http://schemas.microsoft.com/office/drawing/2014/main" id="{C4B62E4A-B872-46DE-8070-6F3230498EF6}"/>
              </a:ext>
            </a:extLst>
          </p:cNvPr>
          <p:cNvSpPr>
            <a:spLocks noGrp="1"/>
          </p:cNvSpPr>
          <p:nvPr>
            <p:ph type="body" sz="quarter" idx="20" hasCustomPrompt="1"/>
          </p:nvPr>
        </p:nvSpPr>
        <p:spPr>
          <a:xfrm>
            <a:off x="520108" y="5342427"/>
            <a:ext cx="6681730" cy="722988"/>
          </a:xfrm>
        </p:spPr>
        <p:txBody>
          <a:bodyPr numCol="1" spcCol="360000">
            <a:normAutofit/>
          </a:bodyPr>
          <a:lstStyle>
            <a:lvl1pPr marL="0" indent="0">
              <a:lnSpc>
                <a:spcPct val="100000"/>
              </a:lnSpc>
              <a:spcBef>
                <a:spcPts val="0"/>
              </a:spcBef>
              <a:buNone/>
              <a:defRPr sz="1400" i="1">
                <a:solidFill>
                  <a:schemeClr val="bg1"/>
                </a:solidFill>
              </a:defRPr>
            </a:lvl1pPr>
            <a:lvl4pPr marL="1133901" indent="0">
              <a:buNone/>
              <a:defRPr sz="1100"/>
            </a:lvl4pPr>
            <a:lvl5pPr marL="1511869" indent="0">
              <a:buNone/>
              <a:defRPr sz="1100"/>
            </a:lvl5pPr>
          </a:lstStyle>
          <a:p>
            <a:pPr lvl="0"/>
            <a:r>
              <a:rPr lang="fr-FR" dirty="0"/>
              <a:t>Cliquez pour ajouter du texte</a:t>
            </a:r>
          </a:p>
        </p:txBody>
      </p:sp>
      <p:sp>
        <p:nvSpPr>
          <p:cNvPr id="18" name="ZoneTexte 17">
            <a:extLst>
              <a:ext uri="{FF2B5EF4-FFF2-40B4-BE49-F238E27FC236}">
                <a16:creationId xmlns:a16="http://schemas.microsoft.com/office/drawing/2014/main" id="{BCCC631F-D9D6-4745-856A-775DDE2D5463}"/>
              </a:ext>
            </a:extLst>
          </p:cNvPr>
          <p:cNvSpPr txBox="1"/>
          <p:nvPr userDrawn="1"/>
        </p:nvSpPr>
        <p:spPr>
          <a:xfrm>
            <a:off x="1397854" y="9883449"/>
            <a:ext cx="47277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spc="-10" dirty="0">
                <a:solidFill>
                  <a:srgbClr val="FFFFFF"/>
                </a:solidFill>
                <a:effectLst/>
                <a:latin typeface="+mj-lt"/>
                <a:ea typeface="Biotif" panose="02000500000000000000" pitchFamily="2" charset="0"/>
                <a:cs typeface="Biotif" panose="02000500000000000000" pitchFamily="2" charset="0"/>
              </a:rPr>
              <a:t>Chaque jour, prendre soin de la santé de chacun </a:t>
            </a:r>
            <a:endParaRPr lang="fr-FR" sz="1600" dirty="0">
              <a:effectLst/>
              <a:latin typeface="+mj-lt"/>
              <a:ea typeface="Biotif" panose="02000500000000000000" pitchFamily="2" charset="0"/>
              <a:cs typeface="Biotif" panose="02000500000000000000" pitchFamily="2" charset="0"/>
            </a:endParaRPr>
          </a:p>
        </p:txBody>
      </p:sp>
      <p:pic>
        <p:nvPicPr>
          <p:cNvPr id="15362" name="Picture 2">
            <a:extLst>
              <a:ext uri="{FF2B5EF4-FFF2-40B4-BE49-F238E27FC236}">
                <a16:creationId xmlns:a16="http://schemas.microsoft.com/office/drawing/2014/main" id="{02D1FD10-CB44-4FE6-A4D1-46B11F00D12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79960" y="8516341"/>
            <a:ext cx="962025" cy="11366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2" name="Espace réservé du texte 15">
            <a:extLst>
              <a:ext uri="{FF2B5EF4-FFF2-40B4-BE49-F238E27FC236}">
                <a16:creationId xmlns:a16="http://schemas.microsoft.com/office/drawing/2014/main" id="{168346F1-BA8A-48C9-B01D-F3FD36251290}"/>
              </a:ext>
            </a:extLst>
          </p:cNvPr>
          <p:cNvSpPr>
            <a:spLocks noGrp="1"/>
          </p:cNvSpPr>
          <p:nvPr>
            <p:ph type="body" sz="quarter" idx="21" hasCustomPrompt="1"/>
          </p:nvPr>
        </p:nvSpPr>
        <p:spPr>
          <a:xfrm>
            <a:off x="2609858" y="6787739"/>
            <a:ext cx="2339953" cy="1728602"/>
          </a:xfrm>
        </p:spPr>
        <p:txBody>
          <a:bodyPr numCol="1" spcCol="360000">
            <a:normAutofit/>
          </a:bodyPr>
          <a:lstStyle>
            <a:lvl1pPr marL="0" indent="0" algn="ctr">
              <a:lnSpc>
                <a:spcPct val="100000"/>
              </a:lnSpc>
              <a:spcBef>
                <a:spcPts val="0"/>
              </a:spcBef>
              <a:buNone/>
              <a:defRPr sz="1400" i="1">
                <a:solidFill>
                  <a:schemeClr val="bg1"/>
                </a:solidFill>
              </a:defRPr>
            </a:lvl1pPr>
            <a:lvl4pPr marL="1133901" indent="0">
              <a:buNone/>
              <a:defRPr sz="1100"/>
            </a:lvl4pPr>
            <a:lvl5pPr marL="1511869" indent="0">
              <a:buNone/>
              <a:defRPr sz="1100"/>
            </a:lvl5pPr>
          </a:lstStyle>
          <a:p>
            <a:pPr lvl="0"/>
            <a:r>
              <a:rPr lang="fr-FR" dirty="0"/>
              <a:t>Cliquez pour ajouter du texte</a:t>
            </a:r>
          </a:p>
        </p:txBody>
      </p:sp>
    </p:spTree>
    <p:extLst>
      <p:ext uri="{BB962C8B-B14F-4D97-AF65-F5344CB8AC3E}">
        <p14:creationId xmlns:p14="http://schemas.microsoft.com/office/powerpoint/2010/main" val="369912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26FE35FC-47A9-4340-B1E6-465C3F1671B7}"/>
              </a:ext>
            </a:extLst>
          </p:cNvPr>
          <p:cNvSpPr txBox="1">
            <a:spLocks/>
          </p:cNvSpPr>
          <p:nvPr userDrawn="1"/>
        </p:nvSpPr>
        <p:spPr>
          <a:xfrm>
            <a:off x="498385" y="1061756"/>
            <a:ext cx="6562904" cy="492515"/>
          </a:xfrm>
          <a:prstGeom prst="rect">
            <a:avLst/>
          </a:prstGeom>
        </p:spPr>
        <p:txBody>
          <a:bodyPr vert="horz" lIns="91440" tIns="45720" rIns="91440" bIns="45720" numCol="1" spcCol="360000" rtlCol="0">
            <a:no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fr-FR" sz="1300" dirty="0">
              <a:solidFill>
                <a:schemeClr val="tx1"/>
              </a:solidFill>
            </a:endParaRPr>
          </a:p>
        </p:txBody>
      </p:sp>
      <p:pic>
        <p:nvPicPr>
          <p:cNvPr id="8" name="Picture 2">
            <a:extLst>
              <a:ext uri="{FF2B5EF4-FFF2-40B4-BE49-F238E27FC236}">
                <a16:creationId xmlns:a16="http://schemas.microsoft.com/office/drawing/2014/main" id="{50856B4C-052E-4836-A0F9-56607AEB8A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692"/>
            <a:ext cx="609600" cy="720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Image 22">
            <a:extLst>
              <a:ext uri="{FF2B5EF4-FFF2-40B4-BE49-F238E27FC236}">
                <a16:creationId xmlns:a16="http://schemas.microsoft.com/office/drawing/2014/main" id="{CAFA2C4C-0646-40A9-A2FF-2B5F22CC0CC6}"/>
              </a:ext>
            </a:extLst>
          </p:cNvPr>
          <p:cNvPicPr>
            <a:picLocks noChangeAspect="1"/>
          </p:cNvPicPr>
          <p:nvPr userDrawn="1"/>
        </p:nvPicPr>
        <p:blipFill>
          <a:blip r:embed="rId3"/>
          <a:stretch>
            <a:fillRect/>
          </a:stretch>
        </p:blipFill>
        <p:spPr>
          <a:xfrm>
            <a:off x="2398884" y="3198"/>
            <a:ext cx="2761905" cy="152381"/>
          </a:xfrm>
          <a:prstGeom prst="rect">
            <a:avLst/>
          </a:prstGeom>
        </p:spPr>
      </p:pic>
      <p:pic>
        <p:nvPicPr>
          <p:cNvPr id="24" name="Image 23">
            <a:extLst>
              <a:ext uri="{FF2B5EF4-FFF2-40B4-BE49-F238E27FC236}">
                <a16:creationId xmlns:a16="http://schemas.microsoft.com/office/drawing/2014/main" id="{0E3C5824-ED80-4052-807B-F79316B1F2F2}"/>
              </a:ext>
            </a:extLst>
          </p:cNvPr>
          <p:cNvPicPr>
            <a:picLocks noChangeAspect="1"/>
          </p:cNvPicPr>
          <p:nvPr userDrawn="1"/>
        </p:nvPicPr>
        <p:blipFill>
          <a:blip r:embed="rId3"/>
          <a:stretch>
            <a:fillRect/>
          </a:stretch>
        </p:blipFill>
        <p:spPr>
          <a:xfrm>
            <a:off x="2398883" y="10544473"/>
            <a:ext cx="2761905" cy="152381"/>
          </a:xfrm>
          <a:prstGeom prst="rect">
            <a:avLst/>
          </a:prstGeom>
        </p:spPr>
      </p:pic>
      <p:grpSp>
        <p:nvGrpSpPr>
          <p:cNvPr id="26" name="docshapegroup14">
            <a:extLst>
              <a:ext uri="{FF2B5EF4-FFF2-40B4-BE49-F238E27FC236}">
                <a16:creationId xmlns:a16="http://schemas.microsoft.com/office/drawing/2014/main" id="{DCB9CD4F-234B-46F3-A0EE-33B30CB8F98A}"/>
              </a:ext>
            </a:extLst>
          </p:cNvPr>
          <p:cNvGrpSpPr>
            <a:grpSpLocks/>
          </p:cNvGrpSpPr>
          <p:nvPr userDrawn="1"/>
        </p:nvGrpSpPr>
        <p:grpSpPr bwMode="auto">
          <a:xfrm>
            <a:off x="2066088" y="10254829"/>
            <a:ext cx="4660900" cy="12700"/>
            <a:chOff x="3387" y="16043"/>
            <a:chExt cx="7341" cy="20"/>
          </a:xfrm>
        </p:grpSpPr>
        <p:sp>
          <p:nvSpPr>
            <p:cNvPr id="27" name="Line 3">
              <a:extLst>
                <a:ext uri="{FF2B5EF4-FFF2-40B4-BE49-F238E27FC236}">
                  <a16:creationId xmlns:a16="http://schemas.microsoft.com/office/drawing/2014/main" id="{F2A7CC4C-6ABB-4CBF-9795-690B551F6617}"/>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docshape15">
              <a:extLst>
                <a:ext uri="{FF2B5EF4-FFF2-40B4-BE49-F238E27FC236}">
                  <a16:creationId xmlns:a16="http://schemas.microsoft.com/office/drawing/2014/main" id="{CDEDFA8A-F95F-429F-9343-9CB23B2DB63D}"/>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Slide Number Placeholder 5">
            <a:extLst>
              <a:ext uri="{FF2B5EF4-FFF2-40B4-BE49-F238E27FC236}">
                <a16:creationId xmlns:a16="http://schemas.microsoft.com/office/drawing/2014/main" id="{CA249D06-9B1A-4E3D-B408-BEB5D5E734AE}"/>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sp>
        <p:nvSpPr>
          <p:cNvPr id="30" name="Espace réservé du texte 15">
            <a:extLst>
              <a:ext uri="{FF2B5EF4-FFF2-40B4-BE49-F238E27FC236}">
                <a16:creationId xmlns:a16="http://schemas.microsoft.com/office/drawing/2014/main" id="{3AE28C8C-0B90-4607-A025-CB2E21491F01}"/>
              </a:ext>
            </a:extLst>
          </p:cNvPr>
          <p:cNvSpPr>
            <a:spLocks noGrp="1"/>
          </p:cNvSpPr>
          <p:nvPr>
            <p:ph type="body" sz="quarter" idx="20" hasCustomPrompt="1"/>
          </p:nvPr>
        </p:nvSpPr>
        <p:spPr>
          <a:xfrm>
            <a:off x="519728" y="2009268"/>
            <a:ext cx="6519453" cy="722988"/>
          </a:xfrm>
        </p:spPr>
        <p:txBody>
          <a:bodyPr numCol="1"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a:t>
            </a:r>
          </a:p>
        </p:txBody>
      </p:sp>
      <p:sp>
        <p:nvSpPr>
          <p:cNvPr id="31" name="Espace réservé du texte 13">
            <a:extLst>
              <a:ext uri="{FF2B5EF4-FFF2-40B4-BE49-F238E27FC236}">
                <a16:creationId xmlns:a16="http://schemas.microsoft.com/office/drawing/2014/main" id="{EF513ADC-472F-4FD3-8785-38A4AD9A6A3C}"/>
              </a:ext>
            </a:extLst>
          </p:cNvPr>
          <p:cNvSpPr>
            <a:spLocks noGrp="1"/>
          </p:cNvSpPr>
          <p:nvPr>
            <p:ph type="body" sz="quarter" idx="15" hasCustomPrompt="1"/>
          </p:nvPr>
        </p:nvSpPr>
        <p:spPr>
          <a:xfrm>
            <a:off x="498385" y="1321268"/>
            <a:ext cx="6582747"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42" name="ZoneTexte 41">
            <a:extLst>
              <a:ext uri="{FF2B5EF4-FFF2-40B4-BE49-F238E27FC236}">
                <a16:creationId xmlns:a16="http://schemas.microsoft.com/office/drawing/2014/main" id="{E6BF504D-6DFF-4E4C-814D-B4D25583B078}"/>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
        <p:nvSpPr>
          <p:cNvPr id="43" name="Title 1">
            <a:extLst>
              <a:ext uri="{FF2B5EF4-FFF2-40B4-BE49-F238E27FC236}">
                <a16:creationId xmlns:a16="http://schemas.microsoft.com/office/drawing/2014/main" id="{F5EBC773-9A78-426A-AB95-EF53F74BBE5B}"/>
              </a:ext>
            </a:extLst>
          </p:cNvPr>
          <p:cNvSpPr>
            <a:spLocks noGrp="1"/>
          </p:cNvSpPr>
          <p:nvPr>
            <p:ph type="title" hasCustomPrompt="1"/>
          </p:nvPr>
        </p:nvSpPr>
        <p:spPr>
          <a:xfrm>
            <a:off x="518961" y="646277"/>
            <a:ext cx="6520220" cy="492514"/>
          </a:xfrm>
          <a:solidFill>
            <a:srgbClr val="009FE3"/>
          </a:solidFill>
        </p:spPr>
        <p:txBody>
          <a:bodyPr>
            <a:normAutofit/>
          </a:bodyPr>
          <a:lstStyle>
            <a:lvl1pPr algn="ctr">
              <a:defRPr sz="1400" b="1">
                <a:solidFill>
                  <a:schemeClr val="bg1"/>
                </a:solidFill>
              </a:defRPr>
            </a:lvl1pPr>
          </a:lstStyle>
          <a:p>
            <a:r>
              <a:rPr lang="fr-FR" dirty="0"/>
              <a:t>Cliquez pour ajouter un titre</a:t>
            </a:r>
            <a:endParaRPr lang="en-US" dirty="0"/>
          </a:p>
        </p:txBody>
      </p:sp>
    </p:spTree>
    <p:extLst>
      <p:ext uri="{BB962C8B-B14F-4D97-AF65-F5344CB8AC3E}">
        <p14:creationId xmlns:p14="http://schemas.microsoft.com/office/powerpoint/2010/main" val="264697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sp>
        <p:nvSpPr>
          <p:cNvPr id="10" name="Espace réservé pour une image  9">
            <a:extLst>
              <a:ext uri="{FF2B5EF4-FFF2-40B4-BE49-F238E27FC236}">
                <a16:creationId xmlns:a16="http://schemas.microsoft.com/office/drawing/2014/main" id="{FAB47F46-F7F1-1A85-BF05-265D76809C00}"/>
              </a:ext>
            </a:extLst>
          </p:cNvPr>
          <p:cNvSpPr>
            <a:spLocks noGrp="1"/>
          </p:cNvSpPr>
          <p:nvPr>
            <p:ph type="pic" sz="quarter" idx="13"/>
          </p:nvPr>
        </p:nvSpPr>
        <p:spPr>
          <a:xfrm>
            <a:off x="519113" y="1062038"/>
            <a:ext cx="6521450" cy="4189412"/>
          </a:xfrm>
          <a:noFill/>
        </p:spPr>
        <p:txBody>
          <a:bodyPr anchor="t"/>
          <a:lstStyle>
            <a:lvl1pPr marL="0" indent="0" algn="ctr">
              <a:buNone/>
              <a:defRPr>
                <a:solidFill>
                  <a:schemeClr val="tx1"/>
                </a:solidFill>
              </a:defRPr>
            </a:lvl1pPr>
          </a:lstStyle>
          <a:p>
            <a:endParaRPr lang="fr-FR" dirty="0"/>
          </a:p>
          <a:p>
            <a:r>
              <a:rPr lang="fr-FR" dirty="0"/>
              <a:t>Cliquez pour ajouter une image</a:t>
            </a:r>
          </a:p>
        </p:txBody>
      </p:sp>
      <p:sp>
        <p:nvSpPr>
          <p:cNvPr id="12" name="Espace réservé du texte 11">
            <a:extLst>
              <a:ext uri="{FF2B5EF4-FFF2-40B4-BE49-F238E27FC236}">
                <a16:creationId xmlns:a16="http://schemas.microsoft.com/office/drawing/2014/main" id="{0805C303-1A94-1D40-329E-A62C45019B69}"/>
              </a:ext>
            </a:extLst>
          </p:cNvPr>
          <p:cNvSpPr>
            <a:spLocks noGrp="1"/>
          </p:cNvSpPr>
          <p:nvPr>
            <p:ph type="body" sz="quarter" idx="14" hasCustomPrompt="1"/>
          </p:nvPr>
        </p:nvSpPr>
        <p:spPr>
          <a:xfrm>
            <a:off x="3876094" y="5260159"/>
            <a:ext cx="3260725" cy="188913"/>
          </a:xfrm>
        </p:spPr>
        <p:txBody>
          <a:bodyPr>
            <a:noAutofit/>
          </a:bodyPr>
          <a:lstStyle>
            <a:lvl1pPr marL="0" indent="0" algn="r">
              <a:buNone/>
              <a:defRPr sz="1000" i="1">
                <a:latin typeface="Biotif Light" panose="02000400000000000000" pitchFamily="2" charset="0"/>
              </a:defRPr>
            </a:lvl1pPr>
          </a:lstStyle>
          <a:p>
            <a:pPr lvl="0"/>
            <a:r>
              <a:rPr lang="fr-FR" dirty="0"/>
              <a:t>Source</a:t>
            </a:r>
          </a:p>
        </p:txBody>
      </p:sp>
      <p:sp>
        <p:nvSpPr>
          <p:cNvPr id="14" name="Espace réservé du texte 13">
            <a:extLst>
              <a:ext uri="{FF2B5EF4-FFF2-40B4-BE49-F238E27FC236}">
                <a16:creationId xmlns:a16="http://schemas.microsoft.com/office/drawing/2014/main" id="{EE0068CF-730A-A725-D0C2-D0789B9A42F5}"/>
              </a:ext>
            </a:extLst>
          </p:cNvPr>
          <p:cNvSpPr>
            <a:spLocks noGrp="1"/>
          </p:cNvSpPr>
          <p:nvPr>
            <p:ph type="body" sz="quarter" idx="15" hasCustomPrompt="1"/>
          </p:nvPr>
        </p:nvSpPr>
        <p:spPr>
          <a:xfrm>
            <a:off x="552271" y="5880915"/>
            <a:ext cx="6487676" cy="371475"/>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16" name="Espace réservé du texte 15">
            <a:extLst>
              <a:ext uri="{FF2B5EF4-FFF2-40B4-BE49-F238E27FC236}">
                <a16:creationId xmlns:a16="http://schemas.microsoft.com/office/drawing/2014/main" id="{7FB15EAE-3CAE-606D-4BDC-B5F5CA30272F}"/>
              </a:ext>
            </a:extLst>
          </p:cNvPr>
          <p:cNvSpPr>
            <a:spLocks noGrp="1"/>
          </p:cNvSpPr>
          <p:nvPr>
            <p:ph type="body" sz="quarter" idx="16" hasCustomPrompt="1"/>
          </p:nvPr>
        </p:nvSpPr>
        <p:spPr>
          <a:xfrm>
            <a:off x="552271" y="6432885"/>
            <a:ext cx="6562904" cy="3336758"/>
          </a:xfrm>
        </p:spPr>
        <p:txBody>
          <a:bodyPr numCol="3"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3 colonnes</a:t>
            </a:r>
          </a:p>
        </p:txBody>
      </p:sp>
      <p:sp>
        <p:nvSpPr>
          <p:cNvPr id="17" name="ZoneTexte 16">
            <a:extLst>
              <a:ext uri="{FF2B5EF4-FFF2-40B4-BE49-F238E27FC236}">
                <a16:creationId xmlns:a16="http://schemas.microsoft.com/office/drawing/2014/main" id="{695DB90C-8487-4030-4D94-9D4E39611450}"/>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3" name="Slide Number Placeholder 5">
            <a:extLst>
              <a:ext uri="{FF2B5EF4-FFF2-40B4-BE49-F238E27FC236}">
                <a16:creationId xmlns:a16="http://schemas.microsoft.com/office/drawing/2014/main" id="{01373D70-0E59-DBA7-AB33-7D4C4A9C7B50}"/>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13" name="Image 12">
            <a:extLst>
              <a:ext uri="{FF2B5EF4-FFF2-40B4-BE49-F238E27FC236}">
                <a16:creationId xmlns:a16="http://schemas.microsoft.com/office/drawing/2014/main" id="{DC197610-6EE2-4E1E-B37A-14A5A2C57B6E}"/>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15" name="Image 14">
            <a:extLst>
              <a:ext uri="{FF2B5EF4-FFF2-40B4-BE49-F238E27FC236}">
                <a16:creationId xmlns:a16="http://schemas.microsoft.com/office/drawing/2014/main" id="{B04F9C4D-C90D-440E-A6D3-D7BA6E0ED8D8}"/>
              </a:ext>
            </a:extLst>
          </p:cNvPr>
          <p:cNvPicPr>
            <a:picLocks noChangeAspect="1"/>
          </p:cNvPicPr>
          <p:nvPr userDrawn="1"/>
        </p:nvPicPr>
        <p:blipFill>
          <a:blip r:embed="rId2"/>
          <a:stretch>
            <a:fillRect/>
          </a:stretch>
        </p:blipFill>
        <p:spPr>
          <a:xfrm>
            <a:off x="2398883" y="10544473"/>
            <a:ext cx="2761905" cy="152381"/>
          </a:xfrm>
          <a:prstGeom prst="rect">
            <a:avLst/>
          </a:prstGeom>
        </p:spPr>
      </p:pic>
    </p:spTree>
    <p:extLst>
      <p:ext uri="{BB962C8B-B14F-4D97-AF65-F5344CB8AC3E}">
        <p14:creationId xmlns:p14="http://schemas.microsoft.com/office/powerpoint/2010/main" val="354943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1" name="Espace réservé du texte 4">
            <a:extLst>
              <a:ext uri="{FF2B5EF4-FFF2-40B4-BE49-F238E27FC236}">
                <a16:creationId xmlns:a16="http://schemas.microsoft.com/office/drawing/2014/main" id="{66E645D7-4476-4D55-848B-2220D5EAF51D}"/>
              </a:ext>
            </a:extLst>
          </p:cNvPr>
          <p:cNvSpPr>
            <a:spLocks noGrp="1"/>
          </p:cNvSpPr>
          <p:nvPr>
            <p:ph type="body" sz="quarter" idx="17" hasCustomPrompt="1"/>
          </p:nvPr>
        </p:nvSpPr>
        <p:spPr>
          <a:xfrm>
            <a:off x="549613" y="3478119"/>
            <a:ext cx="6690394" cy="6431610"/>
          </a:xfrm>
        </p:spPr>
        <p:txBody>
          <a:bodyPr>
            <a:normAutofit/>
          </a:bodyPr>
          <a:lstStyle>
            <a:lvl1pPr marL="0" indent="0">
              <a:spcBef>
                <a:spcPts val="0"/>
              </a:spcBef>
              <a:buNone/>
              <a:defRPr sz="1000">
                <a:solidFill>
                  <a:schemeClr val="tx2"/>
                </a:solidFill>
              </a:defRPr>
            </a:lvl1pPr>
            <a:lvl2pPr marL="377967" indent="0">
              <a:buNone/>
              <a:defRPr sz="1000"/>
            </a:lvl2pPr>
            <a:lvl3pPr marL="755934" indent="0">
              <a:buNone/>
              <a:defRPr sz="1000"/>
            </a:lvl3pPr>
            <a:lvl4pPr marL="1133901" indent="0">
              <a:buNone/>
              <a:defRPr sz="1000"/>
            </a:lvl4pPr>
            <a:lvl5pPr marL="1511869" indent="0">
              <a:buNone/>
              <a:defRPr sz="1000"/>
            </a:lvl5pPr>
          </a:lstStyle>
          <a:p>
            <a:pPr lvl="0"/>
            <a:r>
              <a:rPr lang="fr-FR" dirty="0"/>
              <a:t>Cliquez pour ajouter du texte</a:t>
            </a:r>
          </a:p>
        </p:txBody>
      </p:sp>
      <p:sp>
        <p:nvSpPr>
          <p:cNvPr id="13" name="Title 1">
            <a:extLst>
              <a:ext uri="{FF2B5EF4-FFF2-40B4-BE49-F238E27FC236}">
                <a16:creationId xmlns:a16="http://schemas.microsoft.com/office/drawing/2014/main" id="{A7F839E1-8026-4538-9917-B667510F1A33}"/>
              </a:ext>
            </a:extLst>
          </p:cNvPr>
          <p:cNvSpPr>
            <a:spLocks noGrp="1"/>
          </p:cNvSpPr>
          <p:nvPr>
            <p:ph type="title" hasCustomPrompt="1"/>
          </p:nvPr>
        </p:nvSpPr>
        <p:spPr>
          <a:xfrm>
            <a:off x="367327" y="363470"/>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14" name="Espace réservé du texte 4">
            <a:extLst>
              <a:ext uri="{FF2B5EF4-FFF2-40B4-BE49-F238E27FC236}">
                <a16:creationId xmlns:a16="http://schemas.microsoft.com/office/drawing/2014/main" id="{E8326F3C-2FE0-4752-BD39-043CE045FEDA}"/>
              </a:ext>
            </a:extLst>
          </p:cNvPr>
          <p:cNvSpPr>
            <a:spLocks noGrp="1"/>
          </p:cNvSpPr>
          <p:nvPr>
            <p:ph type="body" sz="quarter" idx="18" hasCustomPrompt="1"/>
          </p:nvPr>
        </p:nvSpPr>
        <p:spPr>
          <a:xfrm>
            <a:off x="519727" y="1587009"/>
            <a:ext cx="4992431" cy="834219"/>
          </a:xfrm>
        </p:spPr>
        <p:txBody>
          <a:bodyPr>
            <a:normAutofit/>
          </a:bodyPr>
          <a:lstStyle>
            <a:lvl1pPr marL="0" indent="0">
              <a:spcBef>
                <a:spcPts val="0"/>
              </a:spcBef>
              <a:buNone/>
              <a:defRPr sz="1000">
                <a:solidFill>
                  <a:schemeClr val="tx2"/>
                </a:solidFill>
              </a:defRPr>
            </a:lvl1pPr>
            <a:lvl2pPr marL="377967" indent="0">
              <a:buNone/>
              <a:defRPr sz="1000"/>
            </a:lvl2pPr>
            <a:lvl3pPr marL="755934" indent="0">
              <a:buNone/>
              <a:defRPr sz="1000"/>
            </a:lvl3pPr>
            <a:lvl4pPr marL="1133901" indent="0">
              <a:buNone/>
              <a:defRPr sz="1000"/>
            </a:lvl4pPr>
            <a:lvl5pPr marL="1511869" indent="0">
              <a:buNone/>
              <a:defRPr sz="1000"/>
            </a:lvl5pPr>
          </a:lstStyle>
          <a:p>
            <a:pPr lvl="0"/>
            <a:r>
              <a:rPr lang="fr-FR" dirty="0"/>
              <a:t>Cliquez pour ajouter du texte</a:t>
            </a:r>
          </a:p>
        </p:txBody>
      </p:sp>
      <p:sp>
        <p:nvSpPr>
          <p:cNvPr id="15" name="Espace réservé du texte 13">
            <a:extLst>
              <a:ext uri="{FF2B5EF4-FFF2-40B4-BE49-F238E27FC236}">
                <a16:creationId xmlns:a16="http://schemas.microsoft.com/office/drawing/2014/main" id="{75483ACF-D1B9-440F-83BA-E4D8202C324D}"/>
              </a:ext>
            </a:extLst>
          </p:cNvPr>
          <p:cNvSpPr>
            <a:spLocks noGrp="1"/>
          </p:cNvSpPr>
          <p:nvPr>
            <p:ph type="body" sz="quarter" idx="15" hasCustomPrompt="1"/>
          </p:nvPr>
        </p:nvSpPr>
        <p:spPr>
          <a:xfrm>
            <a:off x="519727" y="1061756"/>
            <a:ext cx="6562903" cy="510572"/>
          </a:xfrm>
        </p:spPr>
        <p:txBody>
          <a:bodyPr anchor="ctr">
            <a:normAutofit/>
          </a:bodyPr>
          <a:lstStyle>
            <a:lvl1pPr marL="0" indent="0">
              <a:lnSpc>
                <a:spcPct val="100000"/>
              </a:lnSpc>
              <a:spcBef>
                <a:spcPts val="0"/>
              </a:spcBef>
              <a:buNone/>
              <a:defRPr sz="1800" b="1" cap="all" baseline="0">
                <a:solidFill>
                  <a:srgbClr val="009FE3"/>
                </a:solidFill>
              </a:defRPr>
            </a:lvl1pPr>
            <a:lvl2pPr marL="377967" indent="0">
              <a:buNone/>
              <a:defRPr/>
            </a:lvl2pPr>
            <a:lvl3pPr marL="755934" indent="0">
              <a:buNone/>
              <a:defRPr/>
            </a:lvl3pPr>
            <a:lvl4pPr marL="1133901" indent="0">
              <a:buNone/>
              <a:defRPr/>
            </a:lvl4pPr>
            <a:lvl5pPr marL="1511869" indent="0">
              <a:buNone/>
              <a:defRPr/>
            </a:lvl5pPr>
          </a:lstStyle>
          <a:p>
            <a:pPr lvl="0"/>
            <a:r>
              <a:rPr lang="fr-FR" dirty="0"/>
              <a:t>Cliquez pour ajouter un titre</a:t>
            </a:r>
          </a:p>
        </p:txBody>
      </p:sp>
      <p:sp>
        <p:nvSpPr>
          <p:cNvPr id="16" name="Espace réservé pour une image  9">
            <a:extLst>
              <a:ext uri="{FF2B5EF4-FFF2-40B4-BE49-F238E27FC236}">
                <a16:creationId xmlns:a16="http://schemas.microsoft.com/office/drawing/2014/main" id="{81713EA1-C027-4F0B-813C-7F3444924B4E}"/>
              </a:ext>
            </a:extLst>
          </p:cNvPr>
          <p:cNvSpPr>
            <a:spLocks noGrp="1"/>
          </p:cNvSpPr>
          <p:nvPr>
            <p:ph type="pic" sz="quarter" idx="13"/>
          </p:nvPr>
        </p:nvSpPr>
        <p:spPr>
          <a:xfrm>
            <a:off x="5512158" y="1139409"/>
            <a:ext cx="1570471" cy="1223484"/>
          </a:xfrm>
          <a:noFill/>
        </p:spPr>
        <p:txBody>
          <a:bodyPr anchor="t"/>
          <a:lstStyle>
            <a:lvl1pPr marL="0" indent="0" algn="ctr">
              <a:buNone/>
              <a:defRPr sz="1200">
                <a:solidFill>
                  <a:schemeClr val="tx1"/>
                </a:solidFill>
              </a:defRPr>
            </a:lvl1pPr>
          </a:lstStyle>
          <a:p>
            <a:endParaRPr lang="fr-FR" dirty="0"/>
          </a:p>
          <a:p>
            <a:r>
              <a:rPr lang="fr-FR" dirty="0"/>
              <a:t>Cliquez pour ajouter une image</a:t>
            </a:r>
          </a:p>
        </p:txBody>
      </p:sp>
      <p:grpSp>
        <p:nvGrpSpPr>
          <p:cNvPr id="30" name="docshapegroup14">
            <a:extLst>
              <a:ext uri="{FF2B5EF4-FFF2-40B4-BE49-F238E27FC236}">
                <a16:creationId xmlns:a16="http://schemas.microsoft.com/office/drawing/2014/main" id="{06F28BDF-841A-4EDA-AEDD-40C637B77C4E}"/>
              </a:ext>
            </a:extLst>
          </p:cNvPr>
          <p:cNvGrpSpPr>
            <a:grpSpLocks/>
          </p:cNvGrpSpPr>
          <p:nvPr userDrawn="1"/>
        </p:nvGrpSpPr>
        <p:grpSpPr bwMode="auto">
          <a:xfrm>
            <a:off x="2066088" y="10254829"/>
            <a:ext cx="4660900" cy="12700"/>
            <a:chOff x="3387" y="16043"/>
            <a:chExt cx="7341" cy="20"/>
          </a:xfrm>
        </p:grpSpPr>
        <p:sp>
          <p:nvSpPr>
            <p:cNvPr id="31" name="Line 3">
              <a:extLst>
                <a:ext uri="{FF2B5EF4-FFF2-40B4-BE49-F238E27FC236}">
                  <a16:creationId xmlns:a16="http://schemas.microsoft.com/office/drawing/2014/main" id="{025C1877-0016-4627-96AE-5B8912B0FF14}"/>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docshape15">
              <a:extLst>
                <a:ext uri="{FF2B5EF4-FFF2-40B4-BE49-F238E27FC236}">
                  <a16:creationId xmlns:a16="http://schemas.microsoft.com/office/drawing/2014/main" id="{D0DAAB2A-7E48-42A1-A02F-7C1390D39C36}"/>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35" name="Slide Number Placeholder 5">
            <a:extLst>
              <a:ext uri="{FF2B5EF4-FFF2-40B4-BE49-F238E27FC236}">
                <a16:creationId xmlns:a16="http://schemas.microsoft.com/office/drawing/2014/main" id="{314C7C3C-71BC-4C74-BAD2-F91FF632CDD4}"/>
              </a:ext>
            </a:extLst>
          </p:cNvPr>
          <p:cNvSpPr txBox="1">
            <a:spLocks/>
          </p:cNvSpPr>
          <p:nvPr userDrawn="1"/>
        </p:nvSpPr>
        <p:spPr>
          <a:xfrm>
            <a:off x="5539080" y="9982909"/>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12" name="Image 11">
            <a:extLst>
              <a:ext uri="{FF2B5EF4-FFF2-40B4-BE49-F238E27FC236}">
                <a16:creationId xmlns:a16="http://schemas.microsoft.com/office/drawing/2014/main" id="{B1C6C0BC-C2C4-40F5-818B-5E32B658E6FE}"/>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17" name="Image 16">
            <a:extLst>
              <a:ext uri="{FF2B5EF4-FFF2-40B4-BE49-F238E27FC236}">
                <a16:creationId xmlns:a16="http://schemas.microsoft.com/office/drawing/2014/main" id="{BC6F9125-4CEB-4E28-9717-A92D8FB14A32}"/>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18" name="ZoneTexte 17">
            <a:extLst>
              <a:ext uri="{FF2B5EF4-FFF2-40B4-BE49-F238E27FC236}">
                <a16:creationId xmlns:a16="http://schemas.microsoft.com/office/drawing/2014/main" id="{FE4CDE75-BAFA-49E6-9EF6-295CFB8AE02B}"/>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273365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73C877-B4E4-BFE8-1DEE-0C146D4302AD}"/>
              </a:ext>
            </a:extLst>
          </p:cNvPr>
          <p:cNvSpPr/>
          <p:nvPr userDrawn="1"/>
        </p:nvSpPr>
        <p:spPr>
          <a:xfrm>
            <a:off x="4884822" y="1462893"/>
            <a:ext cx="2674854" cy="8313100"/>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p:cNvSpPr>
            <a:spLocks noGrp="1"/>
          </p:cNvSpPr>
          <p:nvPr>
            <p:ph type="title" hasCustomPrompt="1"/>
          </p:nvPr>
        </p:nvSpPr>
        <p:spPr>
          <a:xfrm>
            <a:off x="519728" y="569242"/>
            <a:ext cx="6520220" cy="492514"/>
          </a:xfrm>
          <a:solidFill>
            <a:srgbClr val="009FE3"/>
          </a:solidFill>
        </p:spPr>
        <p:txBody>
          <a:bodyPr>
            <a:normAutofit/>
          </a:bodyPr>
          <a:lstStyle>
            <a:lvl1pPr>
              <a:defRPr sz="1400" b="1">
                <a:solidFill>
                  <a:schemeClr val="bg1"/>
                </a:solidFill>
              </a:defRPr>
            </a:lvl1pPr>
          </a:lstStyle>
          <a:p>
            <a:r>
              <a:rPr lang="fr-FR" dirty="0"/>
              <a:t>Cliquez pour ajouter un titre</a:t>
            </a:r>
            <a:endParaRPr lang="en-US" dirty="0"/>
          </a:p>
        </p:txBody>
      </p:sp>
      <p:sp>
        <p:nvSpPr>
          <p:cNvPr id="6" name="Slide Number Placeholder 5"/>
          <p:cNvSpPr>
            <a:spLocks noGrp="1"/>
          </p:cNvSpPr>
          <p:nvPr>
            <p:ph type="sldNum" sz="quarter" idx="12"/>
          </p:nvPr>
        </p:nvSpPr>
        <p:spPr>
          <a:xfrm>
            <a:off x="7240008" y="20256887"/>
            <a:ext cx="1700927" cy="569240"/>
          </a:xfrm>
        </p:spPr>
        <p:txBody>
          <a:bodyPr/>
          <a:lstStyle>
            <a:lvl1pPr>
              <a:defRPr sz="800">
                <a:solidFill>
                  <a:srgbClr val="009FE3"/>
                </a:solidFill>
              </a:defRPr>
            </a:lvl1pPr>
          </a:lstStyle>
          <a:p>
            <a:fld id="{274AE69A-CA7B-4B37-A02D-5F2B4408247A}" type="slidenum">
              <a:rPr lang="fr-FR" smtClean="0"/>
              <a:pPr/>
              <a:t>‹N°›</a:t>
            </a:fld>
            <a:endParaRPr lang="fr-FR" dirty="0"/>
          </a:p>
        </p:txBody>
      </p:sp>
      <p:sp>
        <p:nvSpPr>
          <p:cNvPr id="10" name="Espace réservé pour une image  9">
            <a:extLst>
              <a:ext uri="{FF2B5EF4-FFF2-40B4-BE49-F238E27FC236}">
                <a16:creationId xmlns:a16="http://schemas.microsoft.com/office/drawing/2014/main" id="{FAB47F46-F7F1-1A85-BF05-265D76809C00}"/>
              </a:ext>
            </a:extLst>
          </p:cNvPr>
          <p:cNvSpPr>
            <a:spLocks noGrp="1"/>
          </p:cNvSpPr>
          <p:nvPr>
            <p:ph type="pic" sz="quarter" idx="13"/>
          </p:nvPr>
        </p:nvSpPr>
        <p:spPr>
          <a:xfrm>
            <a:off x="5239947" y="562893"/>
            <a:ext cx="1800000" cy="1800000"/>
          </a:xfrm>
          <a:noFill/>
        </p:spPr>
        <p:txBody>
          <a:bodyPr anchor="t"/>
          <a:lstStyle>
            <a:lvl1pPr marL="0" indent="0" algn="ctr">
              <a:buNone/>
              <a:defRPr sz="1200">
                <a:solidFill>
                  <a:schemeClr val="tx1"/>
                </a:solidFill>
              </a:defRPr>
            </a:lvl1pPr>
          </a:lstStyle>
          <a:p>
            <a:endParaRPr lang="fr-FR" dirty="0"/>
          </a:p>
          <a:p>
            <a:r>
              <a:rPr lang="fr-FR" dirty="0"/>
              <a:t>Cliquez pour ajouter une image</a:t>
            </a:r>
          </a:p>
        </p:txBody>
      </p:sp>
      <p:sp>
        <p:nvSpPr>
          <p:cNvPr id="16" name="Espace réservé du texte 15">
            <a:extLst>
              <a:ext uri="{FF2B5EF4-FFF2-40B4-BE49-F238E27FC236}">
                <a16:creationId xmlns:a16="http://schemas.microsoft.com/office/drawing/2014/main" id="{7FB15EAE-3CAE-606D-4BDC-B5F5CA30272F}"/>
              </a:ext>
            </a:extLst>
          </p:cNvPr>
          <p:cNvSpPr>
            <a:spLocks noGrp="1"/>
          </p:cNvSpPr>
          <p:nvPr>
            <p:ph type="body" sz="quarter" idx="16" hasCustomPrompt="1"/>
          </p:nvPr>
        </p:nvSpPr>
        <p:spPr>
          <a:xfrm>
            <a:off x="437776" y="1540591"/>
            <a:ext cx="4167947" cy="8235401"/>
          </a:xfrm>
        </p:spPr>
        <p:txBody>
          <a:bodyPr numCol="2" spcCol="360000">
            <a:normAutofit/>
          </a:bodyPr>
          <a:lstStyle>
            <a:lvl1pPr marL="0" indent="0">
              <a:lnSpc>
                <a:spcPct val="100000"/>
              </a:lnSpc>
              <a:spcBef>
                <a:spcPts val="0"/>
              </a:spcBef>
              <a:buNone/>
              <a:defRPr sz="1100">
                <a:solidFill>
                  <a:schemeClr val="tx2"/>
                </a:solidFill>
              </a:defRPr>
            </a:lvl1pPr>
            <a:lvl4pPr marL="1133901" indent="0">
              <a:buNone/>
              <a:defRPr sz="1100"/>
            </a:lvl4pPr>
            <a:lvl5pPr marL="1511869" indent="0">
              <a:buNone/>
              <a:defRPr sz="1100"/>
            </a:lvl5pPr>
          </a:lstStyle>
          <a:p>
            <a:pPr lvl="0"/>
            <a:r>
              <a:rPr lang="fr-FR" dirty="0"/>
              <a:t>Cliquez pour ajouter du texte – Format  2 colonnes</a:t>
            </a:r>
          </a:p>
        </p:txBody>
      </p:sp>
      <p:grpSp>
        <p:nvGrpSpPr>
          <p:cNvPr id="18" name="docshapegroup14">
            <a:extLst>
              <a:ext uri="{FF2B5EF4-FFF2-40B4-BE49-F238E27FC236}">
                <a16:creationId xmlns:a16="http://schemas.microsoft.com/office/drawing/2014/main" id="{8F8ECDD4-3010-E5EA-D66A-C9A17FBF560F}"/>
              </a:ext>
            </a:extLst>
          </p:cNvPr>
          <p:cNvGrpSpPr>
            <a:grpSpLocks/>
          </p:cNvGrpSpPr>
          <p:nvPr userDrawn="1"/>
        </p:nvGrpSpPr>
        <p:grpSpPr bwMode="auto">
          <a:xfrm>
            <a:off x="2066088" y="10254829"/>
            <a:ext cx="4660900" cy="12700"/>
            <a:chOff x="3387" y="16043"/>
            <a:chExt cx="7341" cy="20"/>
          </a:xfrm>
        </p:grpSpPr>
        <p:sp>
          <p:nvSpPr>
            <p:cNvPr id="19" name="Line 3">
              <a:extLst>
                <a:ext uri="{FF2B5EF4-FFF2-40B4-BE49-F238E27FC236}">
                  <a16:creationId xmlns:a16="http://schemas.microsoft.com/office/drawing/2014/main" id="{54BD707B-73E7-4FBC-EE86-3E16E6FB9475}"/>
                </a:ext>
              </a:extLst>
            </p:cNvPr>
            <p:cNvSpPr>
              <a:spLocks noChangeShapeType="1"/>
            </p:cNvSpPr>
            <p:nvPr/>
          </p:nvSpPr>
          <p:spPr bwMode="auto">
            <a:xfrm>
              <a:off x="3457" y="16053"/>
              <a:ext cx="7231" cy="0"/>
            </a:xfrm>
            <a:prstGeom prst="line">
              <a:avLst/>
            </a:prstGeom>
            <a:noFill/>
            <a:ln w="12700">
              <a:solidFill>
                <a:srgbClr val="009FE3"/>
              </a:solidFill>
              <a:prstDash val="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docshape15">
              <a:extLst>
                <a:ext uri="{FF2B5EF4-FFF2-40B4-BE49-F238E27FC236}">
                  <a16:creationId xmlns:a16="http://schemas.microsoft.com/office/drawing/2014/main" id="{00DD4A12-75D4-E5BF-839E-FC3A04684C3C}"/>
                </a:ext>
              </a:extLst>
            </p:cNvPr>
            <p:cNvSpPr>
              <a:spLocks/>
            </p:cNvSpPr>
            <p:nvPr/>
          </p:nvSpPr>
          <p:spPr bwMode="auto">
            <a:xfrm>
              <a:off x="3387" y="16043"/>
              <a:ext cx="7341" cy="20"/>
            </a:xfrm>
            <a:custGeom>
              <a:avLst/>
              <a:gdLst>
                <a:gd name="T0" fmla="+- 0 3407 3387"/>
                <a:gd name="T1" fmla="*/ T0 w 7341"/>
                <a:gd name="T2" fmla="+- 0 16053 16043"/>
                <a:gd name="T3" fmla="*/ 16053 h 20"/>
                <a:gd name="T4" fmla="+- 0 3404 3387"/>
                <a:gd name="T5" fmla="*/ T4 w 7341"/>
                <a:gd name="T6" fmla="+- 0 16046 16043"/>
                <a:gd name="T7" fmla="*/ 16046 h 20"/>
                <a:gd name="T8" fmla="+- 0 3397 3387"/>
                <a:gd name="T9" fmla="*/ T8 w 7341"/>
                <a:gd name="T10" fmla="+- 0 16043 16043"/>
                <a:gd name="T11" fmla="*/ 16043 h 20"/>
                <a:gd name="T12" fmla="+- 0 3390 3387"/>
                <a:gd name="T13" fmla="*/ T12 w 7341"/>
                <a:gd name="T14" fmla="+- 0 16046 16043"/>
                <a:gd name="T15" fmla="*/ 16046 h 20"/>
                <a:gd name="T16" fmla="+- 0 3387 3387"/>
                <a:gd name="T17" fmla="*/ T16 w 7341"/>
                <a:gd name="T18" fmla="+- 0 16053 16043"/>
                <a:gd name="T19" fmla="*/ 16053 h 20"/>
                <a:gd name="T20" fmla="+- 0 3390 3387"/>
                <a:gd name="T21" fmla="*/ T20 w 7341"/>
                <a:gd name="T22" fmla="+- 0 16060 16043"/>
                <a:gd name="T23" fmla="*/ 16060 h 20"/>
                <a:gd name="T24" fmla="+- 0 3397 3387"/>
                <a:gd name="T25" fmla="*/ T24 w 7341"/>
                <a:gd name="T26" fmla="+- 0 16063 16043"/>
                <a:gd name="T27" fmla="*/ 16063 h 20"/>
                <a:gd name="T28" fmla="+- 0 3404 3387"/>
                <a:gd name="T29" fmla="*/ T28 w 7341"/>
                <a:gd name="T30" fmla="+- 0 16060 16043"/>
                <a:gd name="T31" fmla="*/ 16060 h 20"/>
                <a:gd name="T32" fmla="+- 0 3407 3387"/>
                <a:gd name="T33" fmla="*/ T32 w 7341"/>
                <a:gd name="T34" fmla="+- 0 16053 16043"/>
                <a:gd name="T35" fmla="*/ 16053 h 20"/>
                <a:gd name="T36" fmla="+- 0 10728 3387"/>
                <a:gd name="T37" fmla="*/ T36 w 7341"/>
                <a:gd name="T38" fmla="+- 0 16053 16043"/>
                <a:gd name="T39" fmla="*/ 16053 h 20"/>
                <a:gd name="T40" fmla="+- 0 10725 3387"/>
                <a:gd name="T41" fmla="*/ T40 w 7341"/>
                <a:gd name="T42" fmla="+- 0 16046 16043"/>
                <a:gd name="T43" fmla="*/ 16046 h 20"/>
                <a:gd name="T44" fmla="+- 0 10718 3387"/>
                <a:gd name="T45" fmla="*/ T44 w 7341"/>
                <a:gd name="T46" fmla="+- 0 16043 16043"/>
                <a:gd name="T47" fmla="*/ 16043 h 20"/>
                <a:gd name="T48" fmla="+- 0 10711 3387"/>
                <a:gd name="T49" fmla="*/ T48 w 7341"/>
                <a:gd name="T50" fmla="+- 0 16046 16043"/>
                <a:gd name="T51" fmla="*/ 16046 h 20"/>
                <a:gd name="T52" fmla="+- 0 10708 3387"/>
                <a:gd name="T53" fmla="*/ T52 w 7341"/>
                <a:gd name="T54" fmla="+- 0 16053 16043"/>
                <a:gd name="T55" fmla="*/ 16053 h 20"/>
                <a:gd name="T56" fmla="+- 0 10711 3387"/>
                <a:gd name="T57" fmla="*/ T56 w 7341"/>
                <a:gd name="T58" fmla="+- 0 16060 16043"/>
                <a:gd name="T59" fmla="*/ 16060 h 20"/>
                <a:gd name="T60" fmla="+- 0 10718 3387"/>
                <a:gd name="T61" fmla="*/ T60 w 7341"/>
                <a:gd name="T62" fmla="+- 0 16063 16043"/>
                <a:gd name="T63" fmla="*/ 16063 h 20"/>
                <a:gd name="T64" fmla="+- 0 10725 3387"/>
                <a:gd name="T65" fmla="*/ T64 w 7341"/>
                <a:gd name="T66" fmla="+- 0 16060 16043"/>
                <a:gd name="T67" fmla="*/ 16060 h 20"/>
                <a:gd name="T68" fmla="+- 0 10728 3387"/>
                <a:gd name="T69" fmla="*/ T68 w 7341"/>
                <a:gd name="T70" fmla="+- 0 16053 16043"/>
                <a:gd name="T71" fmla="*/ 16053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41" h="20">
                  <a:moveTo>
                    <a:pt x="20" y="10"/>
                  </a:moveTo>
                  <a:lnTo>
                    <a:pt x="17" y="3"/>
                  </a:lnTo>
                  <a:lnTo>
                    <a:pt x="10" y="0"/>
                  </a:lnTo>
                  <a:lnTo>
                    <a:pt x="3" y="3"/>
                  </a:lnTo>
                  <a:lnTo>
                    <a:pt x="0" y="10"/>
                  </a:lnTo>
                  <a:lnTo>
                    <a:pt x="3" y="17"/>
                  </a:lnTo>
                  <a:lnTo>
                    <a:pt x="10" y="20"/>
                  </a:lnTo>
                  <a:lnTo>
                    <a:pt x="17" y="17"/>
                  </a:lnTo>
                  <a:lnTo>
                    <a:pt x="20" y="10"/>
                  </a:lnTo>
                  <a:close/>
                  <a:moveTo>
                    <a:pt x="7341" y="10"/>
                  </a:moveTo>
                  <a:lnTo>
                    <a:pt x="7338" y="3"/>
                  </a:lnTo>
                  <a:lnTo>
                    <a:pt x="7331" y="0"/>
                  </a:lnTo>
                  <a:lnTo>
                    <a:pt x="7324" y="3"/>
                  </a:lnTo>
                  <a:lnTo>
                    <a:pt x="7321" y="10"/>
                  </a:lnTo>
                  <a:lnTo>
                    <a:pt x="7324" y="17"/>
                  </a:lnTo>
                  <a:lnTo>
                    <a:pt x="7331" y="20"/>
                  </a:lnTo>
                  <a:lnTo>
                    <a:pt x="7338" y="17"/>
                  </a:lnTo>
                  <a:lnTo>
                    <a:pt x="7341" y="10"/>
                  </a:ln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5" name="Espace réservé du texte 4">
            <a:extLst>
              <a:ext uri="{FF2B5EF4-FFF2-40B4-BE49-F238E27FC236}">
                <a16:creationId xmlns:a16="http://schemas.microsoft.com/office/drawing/2014/main" id="{EE6BD8B9-443D-DEE6-6A4D-BA388535AC1E}"/>
              </a:ext>
            </a:extLst>
          </p:cNvPr>
          <p:cNvSpPr>
            <a:spLocks noGrp="1"/>
          </p:cNvSpPr>
          <p:nvPr userDrawn="1">
            <p:ph type="body" sz="quarter" idx="17" hasCustomPrompt="1"/>
          </p:nvPr>
        </p:nvSpPr>
        <p:spPr>
          <a:xfrm>
            <a:off x="5125452" y="2463046"/>
            <a:ext cx="2114555" cy="7089358"/>
          </a:xfrm>
        </p:spPr>
        <p:txBody>
          <a:bodyPr>
            <a:normAutofit/>
          </a:bodyPr>
          <a:lstStyle>
            <a:lvl1pPr marL="0" indent="0">
              <a:spcBef>
                <a:spcPts val="0"/>
              </a:spcBef>
              <a:buNone/>
              <a:defRPr sz="1000">
                <a:solidFill>
                  <a:schemeClr val="tx2"/>
                </a:solidFill>
              </a:defRPr>
            </a:lvl1pPr>
            <a:lvl2pPr marL="377967" indent="0">
              <a:buNone/>
              <a:defRPr sz="1000"/>
            </a:lvl2pPr>
            <a:lvl3pPr marL="755934" indent="0">
              <a:buNone/>
              <a:defRPr sz="1000"/>
            </a:lvl3pPr>
            <a:lvl4pPr marL="1133901" indent="0">
              <a:buNone/>
              <a:defRPr sz="1000"/>
            </a:lvl4pPr>
            <a:lvl5pPr marL="1511869" indent="0">
              <a:buNone/>
              <a:defRPr sz="1000"/>
            </a:lvl5pPr>
          </a:lstStyle>
          <a:p>
            <a:pPr lvl="0"/>
            <a:r>
              <a:rPr lang="fr-FR" dirty="0"/>
              <a:t>Cliquez pour ajouter du texte</a:t>
            </a:r>
          </a:p>
        </p:txBody>
      </p:sp>
      <p:sp>
        <p:nvSpPr>
          <p:cNvPr id="23" name="Slide Number Placeholder 5">
            <a:extLst>
              <a:ext uri="{FF2B5EF4-FFF2-40B4-BE49-F238E27FC236}">
                <a16:creationId xmlns:a16="http://schemas.microsoft.com/office/drawing/2014/main" id="{8D5D65F7-5CAD-021F-8C28-06A3B703F347}"/>
              </a:ext>
            </a:extLst>
          </p:cNvPr>
          <p:cNvSpPr txBox="1">
            <a:spLocks/>
          </p:cNvSpPr>
          <p:nvPr userDrawn="1"/>
        </p:nvSpPr>
        <p:spPr>
          <a:xfrm>
            <a:off x="5339020" y="9938304"/>
            <a:ext cx="1700927" cy="569240"/>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4AE69A-CA7B-4B37-A02D-5F2B4408247A}" type="slidenum">
              <a:rPr lang="fr-FR" sz="800" smtClean="0">
                <a:solidFill>
                  <a:srgbClr val="009FE3"/>
                </a:solidFill>
              </a:rPr>
              <a:pPr/>
              <a:t>‹N°›</a:t>
            </a:fld>
            <a:endParaRPr lang="fr-FR" dirty="0">
              <a:solidFill>
                <a:srgbClr val="009FE3"/>
              </a:solidFill>
            </a:endParaRPr>
          </a:p>
        </p:txBody>
      </p:sp>
      <p:pic>
        <p:nvPicPr>
          <p:cNvPr id="13" name="Image 12">
            <a:extLst>
              <a:ext uri="{FF2B5EF4-FFF2-40B4-BE49-F238E27FC236}">
                <a16:creationId xmlns:a16="http://schemas.microsoft.com/office/drawing/2014/main" id="{48332986-EBD6-40BE-8D9D-407637FCEAEB}"/>
              </a:ext>
            </a:extLst>
          </p:cNvPr>
          <p:cNvPicPr>
            <a:picLocks noChangeAspect="1"/>
          </p:cNvPicPr>
          <p:nvPr userDrawn="1"/>
        </p:nvPicPr>
        <p:blipFill>
          <a:blip r:embed="rId2"/>
          <a:stretch>
            <a:fillRect/>
          </a:stretch>
        </p:blipFill>
        <p:spPr>
          <a:xfrm>
            <a:off x="2398884" y="3198"/>
            <a:ext cx="2761905" cy="152381"/>
          </a:xfrm>
          <a:prstGeom prst="rect">
            <a:avLst/>
          </a:prstGeom>
        </p:spPr>
      </p:pic>
      <p:pic>
        <p:nvPicPr>
          <p:cNvPr id="14" name="Image 13">
            <a:extLst>
              <a:ext uri="{FF2B5EF4-FFF2-40B4-BE49-F238E27FC236}">
                <a16:creationId xmlns:a16="http://schemas.microsoft.com/office/drawing/2014/main" id="{10A740C4-E128-4A94-96FA-70EDD3BFBC6D}"/>
              </a:ext>
            </a:extLst>
          </p:cNvPr>
          <p:cNvPicPr>
            <a:picLocks noChangeAspect="1"/>
          </p:cNvPicPr>
          <p:nvPr userDrawn="1"/>
        </p:nvPicPr>
        <p:blipFill>
          <a:blip r:embed="rId2"/>
          <a:stretch>
            <a:fillRect/>
          </a:stretch>
        </p:blipFill>
        <p:spPr>
          <a:xfrm>
            <a:off x="2398883" y="10544473"/>
            <a:ext cx="2761905" cy="152381"/>
          </a:xfrm>
          <a:prstGeom prst="rect">
            <a:avLst/>
          </a:prstGeom>
        </p:spPr>
      </p:pic>
      <p:sp>
        <p:nvSpPr>
          <p:cNvPr id="15" name="ZoneTexte 14">
            <a:extLst>
              <a:ext uri="{FF2B5EF4-FFF2-40B4-BE49-F238E27FC236}">
                <a16:creationId xmlns:a16="http://schemas.microsoft.com/office/drawing/2014/main" id="{CBE8F8BA-5D07-4696-B207-B3429A681BF5}"/>
              </a:ext>
            </a:extLst>
          </p:cNvPr>
          <p:cNvSpPr txBox="1"/>
          <p:nvPr userDrawn="1"/>
        </p:nvSpPr>
        <p:spPr>
          <a:xfrm>
            <a:off x="832687" y="10159807"/>
            <a:ext cx="38282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800" b="1" dirty="0">
                <a:solidFill>
                  <a:srgbClr val="009FE3"/>
                </a:solidFill>
                <a:effectLst/>
                <a:latin typeface="Biotif" panose="02000500000000000000" pitchFamily="2" charset="0"/>
              </a:rPr>
              <a:t>LE LIVRET D’ACCUEIL </a:t>
            </a:r>
            <a:endParaRPr lang="fr-FR" sz="800" dirty="0"/>
          </a:p>
        </p:txBody>
      </p:sp>
    </p:spTree>
    <p:extLst>
      <p:ext uri="{BB962C8B-B14F-4D97-AF65-F5344CB8AC3E}">
        <p14:creationId xmlns:p14="http://schemas.microsoft.com/office/powerpoint/2010/main" val="3644090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274AE69A-CA7B-4B37-A02D-5F2B4408247A}" type="slidenum">
              <a:rPr lang="fr-FR" smtClean="0"/>
              <a:t>‹N°›</a:t>
            </a:fld>
            <a:endParaRPr lang="fr-FR"/>
          </a:p>
        </p:txBody>
      </p:sp>
    </p:spTree>
    <p:extLst>
      <p:ext uri="{BB962C8B-B14F-4D97-AF65-F5344CB8AC3E}">
        <p14:creationId xmlns:p14="http://schemas.microsoft.com/office/powerpoint/2010/main" val="408961483"/>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9" r:id="rId3"/>
    <p:sldLayoutId id="2147483687" r:id="rId4"/>
    <p:sldLayoutId id="2147483741" r:id="rId5"/>
    <p:sldLayoutId id="2147483740" r:id="rId6"/>
    <p:sldLayoutId id="2147483686" r:id="rId7"/>
    <p:sldLayoutId id="2147483735" r:id="rId8"/>
    <p:sldLayoutId id="2147483696" r:id="rId9"/>
    <p:sldLayoutId id="2147483697" r:id="rId10"/>
    <p:sldLayoutId id="2147483698" r:id="rId11"/>
    <p:sldLayoutId id="2147483699" r:id="rId12"/>
    <p:sldLayoutId id="2147483700" r:id="rId13"/>
    <p:sldLayoutId id="2147483717" r:id="rId14"/>
    <p:sldLayoutId id="2147483718" r:id="rId15"/>
    <p:sldLayoutId id="2147483701" r:id="rId16"/>
    <p:sldLayoutId id="2147483702" r:id="rId17"/>
    <p:sldLayoutId id="2147483703" r:id="rId18"/>
    <p:sldLayoutId id="2147483704" r:id="rId19"/>
    <p:sldLayoutId id="2147483737" r:id="rId20"/>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www.has-sante.fr/jcms/259_FicheESSMS/fr/ehpad-aquarelle-62" TargetMode="Externa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7B7D543-A1BB-4FAD-81E8-232009465FA4}"/>
              </a:ext>
            </a:extLst>
          </p:cNvPr>
          <p:cNvSpPr>
            <a:spLocks noChangeArrowheads="1"/>
          </p:cNvSpPr>
          <p:nvPr/>
        </p:nvSpPr>
        <p:spPr bwMode="auto">
          <a:xfrm>
            <a:off x="2399505" y="10537825"/>
            <a:ext cx="2760663" cy="153988"/>
          </a:xfrm>
          <a:prstGeom prst="rect">
            <a:avLst/>
          </a:prstGeom>
          <a:solidFill>
            <a:srgbClr val="009DD5"/>
          </a:solidFill>
          <a:ln>
            <a:noFill/>
          </a:ln>
          <a:effectLst/>
          <a:extLst>
            <a:ext uri="{91240B29-F687-4F45-9708-019B960494DF}">
              <a14:hiddenLine xmlns:a14="http://schemas.microsoft.com/office/drawing/2010/main" w="25400" algn="ctr">
                <a:solidFill>
                  <a:srgbClr val="009DD5"/>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Tree>
    <p:extLst>
      <p:ext uri="{BB962C8B-B14F-4D97-AF65-F5344CB8AC3E}">
        <p14:creationId xmlns:p14="http://schemas.microsoft.com/office/powerpoint/2010/main" val="149063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F538811-452F-4BE6-A750-1CA999216682}"/>
              </a:ext>
            </a:extLst>
          </p:cNvPr>
          <p:cNvSpPr>
            <a:spLocks noGrp="1"/>
          </p:cNvSpPr>
          <p:nvPr>
            <p:ph type="body" sz="quarter" idx="15"/>
          </p:nvPr>
        </p:nvSpPr>
        <p:spPr>
          <a:xfrm>
            <a:off x="488461" y="368631"/>
            <a:ext cx="6582747" cy="371475"/>
          </a:xfrm>
        </p:spPr>
        <p:txBody>
          <a:bodyPr/>
          <a:lstStyle/>
          <a:p>
            <a:r>
              <a:rPr lang="fr-FR" dirty="0"/>
              <a:t>Conciliation et personne qualifiée</a:t>
            </a:r>
          </a:p>
        </p:txBody>
      </p:sp>
      <p:sp>
        <p:nvSpPr>
          <p:cNvPr id="3" name="Espace réservé du texte 2">
            <a:extLst>
              <a:ext uri="{FF2B5EF4-FFF2-40B4-BE49-F238E27FC236}">
                <a16:creationId xmlns:a16="http://schemas.microsoft.com/office/drawing/2014/main" id="{113B753F-8DDB-451C-B952-8350C583DDD4}"/>
              </a:ext>
            </a:extLst>
          </p:cNvPr>
          <p:cNvSpPr>
            <a:spLocks noGrp="1"/>
          </p:cNvSpPr>
          <p:nvPr>
            <p:ph type="body" sz="quarter" idx="20"/>
          </p:nvPr>
        </p:nvSpPr>
        <p:spPr>
          <a:xfrm>
            <a:off x="376259" y="2178374"/>
            <a:ext cx="6913183" cy="2806928"/>
          </a:xfrm>
        </p:spPr>
        <p:txBody>
          <a:bodyPr>
            <a:normAutofit/>
          </a:bodyPr>
          <a:lstStyle/>
          <a:p>
            <a:pPr marL="0" marR="0" indent="0">
              <a:lnSpc>
                <a:spcPct val="119000"/>
              </a:lnSpc>
              <a:spcBef>
                <a:spcPts val="0"/>
              </a:spcBef>
              <a:spcAft>
                <a:spcPts val="600"/>
              </a:spcAft>
            </a:pPr>
            <a:r>
              <a:rPr lang="fr-FR" sz="1300" kern="1400" dirty="0">
                <a:ln>
                  <a:noFill/>
                </a:ln>
                <a:solidFill>
                  <a:srgbClr val="0C2F4F"/>
                </a:solidFill>
                <a:effectLst/>
              </a:rPr>
              <a:t>En cas de conflit avec l’établissement, le résident ou son représentant légal peut faire appel à une </a:t>
            </a:r>
            <a:r>
              <a:rPr lang="fr-FR" sz="1300" b="1" kern="1400" dirty="0">
                <a:ln>
                  <a:noFill/>
                </a:ln>
                <a:solidFill>
                  <a:srgbClr val="0C2F4F"/>
                </a:solidFill>
                <a:effectLst/>
              </a:rPr>
              <a:t>personne qualifiée</a:t>
            </a:r>
            <a:r>
              <a:rPr lang="fr-FR" sz="1300" kern="1400" dirty="0">
                <a:ln>
                  <a:noFill/>
                </a:ln>
                <a:solidFill>
                  <a:srgbClr val="0C2F4F"/>
                </a:solidFill>
                <a:effectLst/>
              </a:rPr>
              <a:t>, désignée conciliateur, pour l’aider à </a:t>
            </a:r>
            <a:r>
              <a:rPr lang="fr-FR" sz="1300" b="1" kern="1400" dirty="0">
                <a:ln>
                  <a:noFill/>
                </a:ln>
                <a:solidFill>
                  <a:srgbClr val="0C2F4F"/>
                </a:solidFill>
                <a:effectLst/>
              </a:rPr>
              <a:t>faire valoir droits</a:t>
            </a:r>
            <a:r>
              <a:rPr lang="fr-FR" sz="1300" kern="1400" dirty="0">
                <a:ln>
                  <a:noFill/>
                </a:ln>
                <a:solidFill>
                  <a:srgbClr val="0C2F4F"/>
                </a:solidFill>
                <a:effectLst/>
              </a:rPr>
              <a:t>. La liste des conciliateurs peut être consultée à l’ARS ou auprès du Conseil Départemental.  La liste des personnes qualifiées est affichée dans le hall d’accueil de l’EHPAD. 	</a:t>
            </a:r>
            <a:br>
              <a:rPr lang="fr-FR" sz="1300" kern="1400" dirty="0">
                <a:ln>
                  <a:noFill/>
                </a:ln>
                <a:solidFill>
                  <a:srgbClr val="0C2F4F"/>
                </a:solidFill>
                <a:effectLst/>
              </a:rPr>
            </a:br>
            <a:r>
              <a:rPr lang="fr-FR" sz="1300" kern="1400" dirty="0">
                <a:ln>
                  <a:noFill/>
                </a:ln>
                <a:solidFill>
                  <a:srgbClr val="0C2F4F"/>
                </a:solidFill>
                <a:effectLst/>
              </a:rPr>
              <a:t>En fin d’intervention, le conciliateur doit par lettre recommandée avec accusé de réception informer le résident ou son représentant légal des démarches entreprises et des suites à donner.</a:t>
            </a:r>
            <a:br>
              <a:rPr lang="fr-FR" sz="1300" kern="1400" dirty="0">
                <a:ln>
                  <a:noFill/>
                </a:ln>
                <a:solidFill>
                  <a:srgbClr val="0C2F4F"/>
                </a:solidFill>
                <a:effectLst/>
              </a:rPr>
            </a:br>
            <a:r>
              <a:rPr lang="fr-FR" sz="1300" kern="1400" dirty="0">
                <a:ln>
                  <a:noFill/>
                </a:ln>
                <a:solidFill>
                  <a:srgbClr val="0C2F4F"/>
                </a:solidFill>
                <a:effectLst/>
              </a:rPr>
              <a:t>Il doit également en avertir l’autorité judiciaire compétente. Les frais engagés par le conciliateur sont à la charge du Département ou de l’Etat. </a:t>
            </a:r>
            <a:endParaRPr lang="fr-FR" sz="1300" kern="1400" dirty="0">
              <a:ln>
                <a:noFill/>
              </a:ln>
              <a:solidFill>
                <a:srgbClr val="000000"/>
              </a:solidFill>
              <a:effectLst/>
            </a:endParaRPr>
          </a:p>
          <a:p>
            <a:pPr marL="0" marR="0" indent="0">
              <a:lnSpc>
                <a:spcPct val="119000"/>
              </a:lnSpc>
              <a:spcBef>
                <a:spcPts val="0"/>
              </a:spcBef>
              <a:spcAft>
                <a:spcPts val="600"/>
              </a:spcAft>
            </a:pPr>
            <a:endParaRPr lang="fr-FR" sz="1300" kern="1400" dirty="0">
              <a:ln>
                <a:noFill/>
              </a:ln>
              <a:solidFill>
                <a:srgbClr val="000000"/>
              </a:solidFill>
              <a:effectLst/>
            </a:endParaRPr>
          </a:p>
        </p:txBody>
      </p:sp>
      <p:sp>
        <p:nvSpPr>
          <p:cNvPr id="5" name="Espace réservé du texte 3">
            <a:extLst>
              <a:ext uri="{FF2B5EF4-FFF2-40B4-BE49-F238E27FC236}">
                <a16:creationId xmlns:a16="http://schemas.microsoft.com/office/drawing/2014/main" id="{B744EC8F-21BD-42B6-A786-39F89EDEB00D}"/>
              </a:ext>
            </a:extLst>
          </p:cNvPr>
          <p:cNvSpPr txBox="1">
            <a:spLocks/>
          </p:cNvSpPr>
          <p:nvPr/>
        </p:nvSpPr>
        <p:spPr>
          <a:xfrm>
            <a:off x="518421" y="765791"/>
            <a:ext cx="6562904" cy="972857"/>
          </a:xfrm>
          <a:prstGeom prst="rect">
            <a:avLst/>
          </a:prstGeom>
        </p:spPr>
        <p:txBody>
          <a:bodyPr vert="horz" lIns="91440" tIns="45720" rIns="91440" bIns="45720" numCol="1" spcCol="360000" rtlCol="0">
            <a:no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r>
              <a:rPr lang="fr-FR" sz="1400" i="1" dirty="0">
                <a:solidFill>
                  <a:schemeClr val="bg1"/>
                </a:solidFill>
              </a:rPr>
              <a:t>Il s’agit de personnes physiques nommées conjointement par le représentant de l’État dans le département et le Président du Conseil départemental pour accompagner, en vue de faire valoir ses droits, toute personne prise en charge par un établissement ou un service social ou médico-social.</a:t>
            </a:r>
          </a:p>
        </p:txBody>
      </p:sp>
      <p:sp>
        <p:nvSpPr>
          <p:cNvPr id="6" name="Espace réservé du texte 2">
            <a:extLst>
              <a:ext uri="{FF2B5EF4-FFF2-40B4-BE49-F238E27FC236}">
                <a16:creationId xmlns:a16="http://schemas.microsoft.com/office/drawing/2014/main" id="{D17D7A13-BC6B-40B1-8EC9-80E73FEC3BF3}"/>
              </a:ext>
            </a:extLst>
          </p:cNvPr>
          <p:cNvSpPr txBox="1">
            <a:spLocks/>
          </p:cNvSpPr>
          <p:nvPr/>
        </p:nvSpPr>
        <p:spPr>
          <a:xfrm>
            <a:off x="376259" y="1789060"/>
            <a:ext cx="3796496" cy="623680"/>
          </a:xfrm>
          <a:prstGeom prst="rect">
            <a:avLst/>
          </a:prstGeom>
        </p:spPr>
        <p:txBody>
          <a:bodyPr vert="horz" lIns="91440" tIns="45720" rIns="91440" bIns="45720" rtlCol="0" anchor="ctr">
            <a:normAutofit/>
          </a:bodyPr>
          <a:lstStyle>
            <a:lvl1pPr marL="0" indent="0" algn="ctr" defTabSz="755934" rtl="0" eaLnBrk="1" latinLnBrk="0" hangingPunct="1">
              <a:lnSpc>
                <a:spcPct val="100000"/>
              </a:lnSpc>
              <a:spcBef>
                <a:spcPts val="0"/>
              </a:spcBef>
              <a:buFont typeface="Arial" panose="020B0604020202020204" pitchFamily="34" charset="0"/>
              <a:buNone/>
              <a:defRPr sz="1800" b="1" kern="1200" cap="all" baseline="0">
                <a:solidFill>
                  <a:schemeClr val="bg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fr-FR" sz="1600" dirty="0">
                <a:solidFill>
                  <a:srgbClr val="009FE3"/>
                </a:solidFill>
              </a:rPr>
              <a:t>La conciliation :</a:t>
            </a:r>
          </a:p>
        </p:txBody>
      </p:sp>
      <p:grpSp>
        <p:nvGrpSpPr>
          <p:cNvPr id="7" name="Group 2">
            <a:extLst>
              <a:ext uri="{FF2B5EF4-FFF2-40B4-BE49-F238E27FC236}">
                <a16:creationId xmlns:a16="http://schemas.microsoft.com/office/drawing/2014/main" id="{89D684A7-2C06-4E9B-BED6-B7682ED710D2}"/>
              </a:ext>
            </a:extLst>
          </p:cNvPr>
          <p:cNvGrpSpPr>
            <a:grpSpLocks/>
          </p:cNvGrpSpPr>
          <p:nvPr/>
        </p:nvGrpSpPr>
        <p:grpSpPr bwMode="auto">
          <a:xfrm>
            <a:off x="730268" y="4342504"/>
            <a:ext cx="6511932" cy="745476"/>
            <a:chOff x="106694783" y="109441396"/>
            <a:chExt cx="6890440" cy="914400"/>
          </a:xfrm>
        </p:grpSpPr>
        <p:sp>
          <p:nvSpPr>
            <p:cNvPr id="8" name="Text Box 3">
              <a:extLst>
                <a:ext uri="{FF2B5EF4-FFF2-40B4-BE49-F238E27FC236}">
                  <a16:creationId xmlns:a16="http://schemas.microsoft.com/office/drawing/2014/main" id="{75C15DFF-E5D7-46B9-99EC-5894BE7B0EF7}"/>
                </a:ext>
              </a:extLst>
            </p:cNvPr>
            <p:cNvSpPr txBox="1">
              <a:spLocks noChangeArrowheads="1"/>
            </p:cNvSpPr>
            <p:nvPr/>
          </p:nvSpPr>
          <p:spPr bwMode="auto">
            <a:xfrm>
              <a:off x="106694783" y="109441396"/>
              <a:ext cx="3643952"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300" b="1" i="0" u="none" strike="noStrike" cap="none" normalizeH="0" baseline="0" dirty="0">
                  <a:ln>
                    <a:noFill/>
                  </a:ln>
                  <a:solidFill>
                    <a:srgbClr val="0C2F4F"/>
                  </a:solidFill>
                  <a:effectLst/>
                </a:rPr>
                <a:t>Conseil Départemental </a:t>
              </a:r>
              <a:br>
                <a:rPr kumimoji="0" lang="fr-FR" altLang="fr-FR" sz="1300" b="0" i="0" u="none" strike="noStrike" cap="none" normalizeH="0" baseline="0" dirty="0">
                  <a:ln>
                    <a:noFill/>
                  </a:ln>
                  <a:solidFill>
                    <a:srgbClr val="0C2F4F"/>
                  </a:solidFill>
                  <a:effectLst/>
                </a:rPr>
              </a:br>
              <a:r>
                <a:rPr kumimoji="0" lang="fr-FR" altLang="fr-FR" sz="1300" b="0" i="0" u="none" strike="noStrike" cap="none" normalizeH="0" baseline="0" dirty="0">
                  <a:ln>
                    <a:noFill/>
                  </a:ln>
                  <a:solidFill>
                    <a:srgbClr val="0C2F4F"/>
                  </a:solidFill>
                  <a:effectLst/>
                </a:rPr>
                <a:t>Tel : 03 21 21 62 62 </a:t>
              </a:r>
              <a:br>
                <a:rPr kumimoji="0" lang="fr-FR" altLang="fr-FR" sz="1300" b="0" i="0" u="none" strike="noStrike" cap="none" normalizeH="0" baseline="0" dirty="0">
                  <a:ln>
                    <a:noFill/>
                  </a:ln>
                  <a:solidFill>
                    <a:srgbClr val="0C2F4F"/>
                  </a:solidFill>
                  <a:effectLst/>
                </a:rPr>
              </a:br>
              <a:r>
                <a:rPr kumimoji="0" lang="fr-FR" altLang="fr-FR" sz="1300" b="1" i="1" u="none" strike="noStrike" cap="none" normalizeH="0" baseline="0" dirty="0">
                  <a:ln>
                    <a:noFill/>
                  </a:ln>
                  <a:solidFill>
                    <a:srgbClr val="0C2F4F"/>
                  </a:solidFill>
                  <a:effectLst/>
                </a:rPr>
                <a:t>presidence.secretariat@pasdecalais.fr </a:t>
              </a:r>
              <a:r>
                <a:rPr kumimoji="0" lang="fr-FR" altLang="fr-FR" sz="1300" b="0" i="0" u="none" strike="noStrike" cap="none" normalizeH="0" baseline="0" dirty="0">
                  <a:ln>
                    <a:noFill/>
                  </a:ln>
                  <a:solidFill>
                    <a:srgbClr val="0C2F4F"/>
                  </a:solidFill>
                  <a:effectLst/>
                </a:rPr>
                <a:t> </a:t>
              </a:r>
              <a:endParaRPr kumimoji="0" lang="fr-FR" altLang="fr-FR" sz="1300" b="0" i="0" u="none" strike="noStrike" cap="none" normalizeH="0" baseline="0" dirty="0">
                <a:ln>
                  <a:noFill/>
                </a:ln>
                <a:solidFill>
                  <a:schemeClr val="tx1"/>
                </a:solidFill>
                <a:effectLst/>
              </a:endParaRPr>
            </a:p>
          </p:txBody>
        </p:sp>
        <p:sp>
          <p:nvSpPr>
            <p:cNvPr id="9" name="Text Box 4">
              <a:extLst>
                <a:ext uri="{FF2B5EF4-FFF2-40B4-BE49-F238E27FC236}">
                  <a16:creationId xmlns:a16="http://schemas.microsoft.com/office/drawing/2014/main" id="{43CF85BB-41D4-40EC-9159-1E1F24A9B032}"/>
                </a:ext>
              </a:extLst>
            </p:cNvPr>
            <p:cNvSpPr txBox="1">
              <a:spLocks noChangeArrowheads="1"/>
            </p:cNvSpPr>
            <p:nvPr/>
          </p:nvSpPr>
          <p:spPr bwMode="auto">
            <a:xfrm>
              <a:off x="109941271" y="109441396"/>
              <a:ext cx="3643952"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300" b="1" i="0" u="none" strike="noStrike" cap="none" normalizeH="0" baseline="0" dirty="0">
                  <a:ln>
                    <a:noFill/>
                  </a:ln>
                  <a:solidFill>
                    <a:srgbClr val="0C2F4F"/>
                  </a:solidFill>
                  <a:effectLst/>
                </a:rPr>
                <a:t>Hôtel du département </a:t>
              </a:r>
              <a:br>
                <a:rPr kumimoji="0" lang="fr-FR" altLang="fr-FR" sz="1300" b="0" i="0" u="none" strike="noStrike" cap="none" normalizeH="0" baseline="0" dirty="0">
                  <a:ln>
                    <a:noFill/>
                  </a:ln>
                  <a:solidFill>
                    <a:srgbClr val="0C2F4F"/>
                  </a:solidFill>
                  <a:effectLst/>
                </a:rPr>
              </a:br>
              <a:r>
                <a:rPr kumimoji="0" lang="fr-FR" altLang="fr-FR" sz="1300" b="0" i="0" u="none" strike="noStrike" cap="none" normalizeH="0" baseline="0" dirty="0">
                  <a:ln>
                    <a:noFill/>
                  </a:ln>
                  <a:solidFill>
                    <a:srgbClr val="0C2F4F"/>
                  </a:solidFill>
                  <a:effectLst/>
                </a:rPr>
                <a:t>Rue Ferdinand-Buisson </a:t>
              </a:r>
              <a:br>
                <a:rPr kumimoji="0" lang="fr-FR" altLang="fr-FR" sz="1300" b="0" i="0" u="none" strike="noStrike" cap="none" normalizeH="0" baseline="0" dirty="0">
                  <a:ln>
                    <a:noFill/>
                  </a:ln>
                  <a:solidFill>
                    <a:srgbClr val="0C2F4F"/>
                  </a:solidFill>
                  <a:effectLst/>
                </a:rPr>
              </a:br>
              <a:r>
                <a:rPr kumimoji="0" lang="fr-FR" altLang="fr-FR" sz="1300" b="0" i="0" u="none" strike="noStrike" cap="none" normalizeH="0" baseline="0" dirty="0">
                  <a:ln>
                    <a:noFill/>
                  </a:ln>
                  <a:solidFill>
                    <a:srgbClr val="0C2F4F"/>
                  </a:solidFill>
                  <a:effectLst/>
                </a:rPr>
                <a:t>62000 Arras</a:t>
              </a:r>
              <a:endParaRPr kumimoji="0" lang="fr-FR" altLang="fr-FR" sz="1300" b="0" i="0" u="none" strike="noStrike" cap="none" normalizeH="0" baseline="0" dirty="0">
                <a:ln>
                  <a:noFill/>
                </a:ln>
                <a:solidFill>
                  <a:schemeClr val="tx1"/>
                </a:solidFill>
                <a:effectLst/>
              </a:endParaRPr>
            </a:p>
          </p:txBody>
        </p:sp>
      </p:grpSp>
      <p:sp>
        <p:nvSpPr>
          <p:cNvPr id="12" name="Text Box 8">
            <a:extLst>
              <a:ext uri="{FF2B5EF4-FFF2-40B4-BE49-F238E27FC236}">
                <a16:creationId xmlns:a16="http://schemas.microsoft.com/office/drawing/2014/main" id="{C014A04E-B4E3-4428-9337-E05CA7AADF33}"/>
              </a:ext>
            </a:extLst>
          </p:cNvPr>
          <p:cNvSpPr txBox="1">
            <a:spLocks noChangeArrowheads="1"/>
          </p:cNvSpPr>
          <p:nvPr/>
        </p:nvSpPr>
        <p:spPr bwMode="auto">
          <a:xfrm>
            <a:off x="376259" y="5309641"/>
            <a:ext cx="3609975" cy="5184776"/>
          </a:xfrm>
          <a:prstGeom prst="rect">
            <a:avLst/>
          </a:prstGeom>
          <a:noFill/>
          <a:ln>
            <a:noFill/>
          </a:ln>
          <a:effectLst/>
          <a:extLst>
            <a:ext uri="{909E8E84-426E-40DD-AFC4-6F175D3DCCD1}">
              <a14:hiddenFill xmlns:a14="http://schemas.microsoft.com/office/drawing/2010/main">
                <a:solidFill>
                  <a:srgbClr val="009DE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rgbClr val="282F55"/>
                </a:solidFill>
                <a:effectLst/>
              </a:rPr>
              <a:t>Les Personnes Qualifiées peuvent intervenir sur les axes suivants : </a:t>
            </a:r>
          </a:p>
          <a:p>
            <a:pPr marL="0" marR="0" lvl="0" indent="0" defTabSz="914400" rtl="0" eaLnBrk="0" fontAlgn="base" latinLnBrk="0" hangingPunct="0">
              <a:lnSpc>
                <a:spcPct val="100000"/>
              </a:lnSpc>
              <a:spcBef>
                <a:spcPct val="0"/>
              </a:spcBef>
              <a:spcAft>
                <a:spcPts val="300"/>
              </a:spcAft>
              <a:buClrTx/>
              <a:buSzPts val="1000"/>
              <a:buFont typeface="Symbol" panose="05050102010706020507" pitchFamily="18" charset="2"/>
              <a:buChar char="à"/>
              <a:tabLst/>
            </a:pPr>
            <a:r>
              <a:rPr kumimoji="0" lang="fr-FR" altLang="fr-FR" sz="1300" b="0" i="0" u="none" strike="noStrike" cap="none" normalizeH="0" baseline="0" dirty="0">
                <a:ln>
                  <a:noFill/>
                </a:ln>
                <a:solidFill>
                  <a:srgbClr val="282F55"/>
                </a:solidFill>
                <a:effectLst/>
              </a:rPr>
              <a:t>Respect de la </a:t>
            </a:r>
            <a:r>
              <a:rPr kumimoji="0" lang="fr-FR" altLang="fr-FR" sz="1300" b="1" i="0" u="none" strike="noStrike" cap="none" normalizeH="0" baseline="0" dirty="0">
                <a:ln>
                  <a:noFill/>
                </a:ln>
                <a:solidFill>
                  <a:srgbClr val="282F55"/>
                </a:solidFill>
                <a:effectLst/>
              </a:rPr>
              <a:t>dignité</a:t>
            </a:r>
            <a:r>
              <a:rPr kumimoji="0" lang="fr-FR" altLang="fr-FR" sz="1300" b="0" i="0" u="none" strike="noStrike" cap="none" normalizeH="0" baseline="0" dirty="0">
                <a:ln>
                  <a:noFill/>
                </a:ln>
                <a:solidFill>
                  <a:srgbClr val="282F55"/>
                </a:solidFill>
                <a:effectLst/>
              </a:rPr>
              <a:t>, de </a:t>
            </a:r>
            <a:r>
              <a:rPr kumimoji="0" lang="fr-FR" altLang="fr-FR" sz="1300" b="1" i="0" u="none" strike="noStrike" cap="none" normalizeH="0" baseline="0" dirty="0">
                <a:ln>
                  <a:noFill/>
                </a:ln>
                <a:solidFill>
                  <a:srgbClr val="282F55"/>
                </a:solidFill>
                <a:effectLst/>
              </a:rPr>
              <a:t>l’intégrité</a:t>
            </a:r>
            <a:r>
              <a:rPr kumimoji="0" lang="fr-FR" altLang="fr-FR" sz="1300" b="0" i="0" u="none" strike="noStrike" cap="none" normalizeH="0" baseline="0" dirty="0">
                <a:ln>
                  <a:noFill/>
                </a:ln>
                <a:solidFill>
                  <a:srgbClr val="282F55"/>
                </a:solidFill>
                <a:effectLst/>
              </a:rPr>
              <a:t>, de la </a:t>
            </a:r>
            <a:r>
              <a:rPr kumimoji="0" lang="fr-FR" altLang="fr-FR" sz="1300" b="1" i="0" u="none" strike="noStrike" cap="none" normalizeH="0" baseline="0" dirty="0">
                <a:ln>
                  <a:noFill/>
                </a:ln>
                <a:solidFill>
                  <a:srgbClr val="282F55"/>
                </a:solidFill>
                <a:effectLst/>
              </a:rPr>
              <a:t>vie privée</a:t>
            </a:r>
            <a:r>
              <a:rPr kumimoji="0" lang="fr-FR" altLang="fr-FR" sz="1300" b="0" i="0" u="none" strike="noStrike" cap="none" normalizeH="0" baseline="0" dirty="0">
                <a:ln>
                  <a:noFill/>
                </a:ln>
                <a:solidFill>
                  <a:srgbClr val="282F55"/>
                </a:solidFill>
                <a:effectLst/>
              </a:rPr>
              <a:t>, de </a:t>
            </a:r>
            <a:r>
              <a:rPr kumimoji="0" lang="fr-FR" altLang="fr-FR" sz="1300" b="1" i="0" u="none" strike="noStrike" cap="none" normalizeH="0" baseline="0" dirty="0">
                <a:ln>
                  <a:noFill/>
                </a:ln>
                <a:solidFill>
                  <a:srgbClr val="282F55"/>
                </a:solidFill>
                <a:effectLst/>
              </a:rPr>
              <a:t>l’intimité </a:t>
            </a:r>
            <a:r>
              <a:rPr kumimoji="0" lang="fr-FR" altLang="fr-FR" sz="1300" b="0" i="0" u="none" strike="noStrike" cap="none" normalizeH="0" baseline="0" dirty="0">
                <a:ln>
                  <a:noFill/>
                </a:ln>
                <a:solidFill>
                  <a:srgbClr val="282F55"/>
                </a:solidFill>
                <a:effectLst/>
              </a:rPr>
              <a:t>et de la </a:t>
            </a:r>
            <a:r>
              <a:rPr kumimoji="0" lang="fr-FR" altLang="fr-FR" sz="1300" b="1" i="0" u="none" strike="noStrike" cap="none" normalizeH="0" baseline="0" dirty="0">
                <a:ln>
                  <a:noFill/>
                </a:ln>
                <a:solidFill>
                  <a:srgbClr val="282F55"/>
                </a:solidFill>
                <a:effectLst/>
              </a:rPr>
              <a:t>sécurité </a:t>
            </a:r>
            <a:r>
              <a:rPr kumimoji="0" lang="fr-FR" altLang="fr-FR" sz="1300" b="0" i="0" u="none" strike="noStrike" cap="none" normalizeH="0" baseline="0" dirty="0">
                <a:ln>
                  <a:noFill/>
                </a:ln>
                <a:solidFill>
                  <a:srgbClr val="282F55"/>
                </a:solidFill>
                <a:effectLst/>
              </a:rPr>
              <a:t>de la personne</a:t>
            </a:r>
          </a:p>
          <a:p>
            <a:pPr marL="285750" marR="0" lvl="0" indent="-285750"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300" b="1" i="0" u="none" strike="noStrike" cap="none" normalizeH="0" baseline="0" dirty="0">
                <a:ln>
                  <a:noFill/>
                </a:ln>
                <a:solidFill>
                  <a:srgbClr val="282F55"/>
                </a:solidFill>
                <a:effectLst/>
              </a:rPr>
              <a:t>Libre choix </a:t>
            </a:r>
            <a:r>
              <a:rPr kumimoji="0" lang="fr-FR" altLang="fr-FR" sz="1300" b="0" i="0" u="none" strike="noStrike" cap="none" normalizeH="0" baseline="0" dirty="0">
                <a:ln>
                  <a:noFill/>
                </a:ln>
                <a:solidFill>
                  <a:srgbClr val="282F55"/>
                </a:solidFill>
                <a:effectLst/>
              </a:rPr>
              <a:t>entre les prestations proposées </a:t>
            </a:r>
          </a:p>
          <a:p>
            <a:pPr marL="285750" marR="0" lvl="0" indent="-285750"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300" b="1" i="0" u="none" strike="noStrike" cap="none" normalizeH="0" baseline="0" dirty="0">
                <a:ln>
                  <a:noFill/>
                </a:ln>
                <a:solidFill>
                  <a:srgbClr val="282F55"/>
                </a:solidFill>
                <a:effectLst/>
              </a:rPr>
              <a:t>Individualisation </a:t>
            </a:r>
            <a:r>
              <a:rPr kumimoji="0" lang="fr-FR" altLang="fr-FR" sz="1300" b="0" i="0" u="none" strike="noStrike" cap="none" normalizeH="0" baseline="0" dirty="0">
                <a:ln>
                  <a:noFill/>
                </a:ln>
                <a:solidFill>
                  <a:srgbClr val="282F55"/>
                </a:solidFill>
                <a:effectLst/>
              </a:rPr>
              <a:t>de sa prise en charge ou de son accompagnement,  </a:t>
            </a:r>
          </a:p>
          <a:p>
            <a:pPr marL="285750" marR="0" lvl="0" indent="-285750"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300" b="1" i="0" u="none" strike="noStrike" cap="none" normalizeH="0" baseline="0" dirty="0">
                <a:ln>
                  <a:noFill/>
                </a:ln>
                <a:solidFill>
                  <a:srgbClr val="282F55"/>
                </a:solidFill>
                <a:effectLst/>
              </a:rPr>
              <a:t>Confidentialité </a:t>
            </a:r>
            <a:r>
              <a:rPr kumimoji="0" lang="fr-FR" altLang="fr-FR" sz="1300" b="0" i="0" u="none" strike="noStrike" cap="none" normalizeH="0" baseline="0" dirty="0">
                <a:ln>
                  <a:noFill/>
                </a:ln>
                <a:solidFill>
                  <a:srgbClr val="282F55"/>
                </a:solidFill>
                <a:effectLst/>
              </a:rPr>
              <a:t>des données la concernant </a:t>
            </a:r>
          </a:p>
          <a:p>
            <a:pPr marL="285750" marR="0" lvl="0" indent="-285750"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300" b="1" i="0" u="none" strike="noStrike" cap="none" normalizeH="0" baseline="0" dirty="0">
                <a:ln>
                  <a:noFill/>
                </a:ln>
                <a:solidFill>
                  <a:srgbClr val="282F55"/>
                </a:solidFill>
                <a:effectLst/>
              </a:rPr>
              <a:t>Accès à toute information </a:t>
            </a:r>
            <a:r>
              <a:rPr kumimoji="0" lang="fr-FR" altLang="fr-FR" sz="1300" b="0" i="0" u="none" strike="noStrike" cap="none" normalizeH="0" baseline="0" dirty="0">
                <a:ln>
                  <a:noFill/>
                </a:ln>
                <a:solidFill>
                  <a:srgbClr val="282F55"/>
                </a:solidFill>
                <a:effectLst/>
              </a:rPr>
              <a:t>relative à sa prise en charge </a:t>
            </a:r>
          </a:p>
          <a:p>
            <a:pPr marL="285750" marR="0" lvl="0" indent="-285750"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300" b="1" i="0" u="none" strike="noStrike" cap="none" normalizeH="0" baseline="0" dirty="0">
                <a:ln>
                  <a:noFill/>
                </a:ln>
                <a:solidFill>
                  <a:srgbClr val="282F55"/>
                </a:solidFill>
                <a:effectLst/>
              </a:rPr>
              <a:t>Information sur ses droits fondamentaux </a:t>
            </a:r>
            <a:r>
              <a:rPr kumimoji="0" lang="fr-FR" altLang="fr-FR" sz="1300" b="0" i="0" u="none" strike="noStrike" cap="none" normalizeH="0" baseline="0" dirty="0">
                <a:ln>
                  <a:noFill/>
                </a:ln>
                <a:solidFill>
                  <a:srgbClr val="282F55"/>
                </a:solidFill>
                <a:effectLst/>
              </a:rPr>
              <a:t>et ses droits de recours </a:t>
            </a:r>
          </a:p>
          <a:p>
            <a:pPr marL="285750" marR="0" lvl="0" indent="-285750"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300" b="1" i="0" u="none" strike="noStrike" cap="none" normalizeH="0" baseline="0" dirty="0">
                <a:ln>
                  <a:noFill/>
                </a:ln>
                <a:solidFill>
                  <a:srgbClr val="282F55"/>
                </a:solidFill>
                <a:effectLst/>
              </a:rPr>
              <a:t>Participation à la conception et à la mise en œuvre de son projet d’accueil </a:t>
            </a:r>
          </a:p>
          <a:p>
            <a:pPr marL="0" marR="0" lvl="0" indent="0" defTabSz="914400" rtl="0" eaLnBrk="0" fontAlgn="base" latinLnBrk="0" hangingPunct="0">
              <a:lnSpc>
                <a:spcPct val="100000"/>
              </a:lnSpc>
              <a:spcBef>
                <a:spcPct val="0"/>
              </a:spcBef>
              <a:spcAft>
                <a:spcPct val="0"/>
              </a:spcAft>
              <a:buClrTx/>
              <a:buSzTx/>
              <a:buFontTx/>
              <a:buNone/>
              <a:tabLst/>
            </a:pPr>
            <a:endParaRPr kumimoji="0" lang="fr-FR" altLang="fr-FR" sz="1300" b="0" i="0" u="none" strike="noStrike" cap="none" normalizeH="0" baseline="0" dirty="0">
              <a:ln>
                <a:noFill/>
              </a:ln>
              <a:solidFill>
                <a:srgbClr val="282F55"/>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300" b="0" i="1" u="none" strike="noStrike" cap="none" normalizeH="0" baseline="0" dirty="0">
                <a:ln>
                  <a:noFill/>
                </a:ln>
                <a:solidFill>
                  <a:srgbClr val="282F55"/>
                </a:solidFill>
                <a:effectLst/>
              </a:rPr>
              <a:t>Le demandeur est libre de choisir la Personne Qualifiée de son choix sur la liste. </a:t>
            </a: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300" b="0" i="1" u="none" strike="noStrike" cap="none" normalizeH="0" baseline="0" dirty="0">
                <a:ln>
                  <a:noFill/>
                </a:ln>
                <a:solidFill>
                  <a:srgbClr val="282F55"/>
                </a:solidFill>
                <a:effectLst/>
              </a:rPr>
              <a:t>Par arrêté en date du 8 octobre 2024 , sont nommés en qualité de personnes qualifiées au titre de l’article L.311-5 du Code de l’Action Sociale et des Familles, dans le département:</a:t>
            </a:r>
            <a:endParaRPr kumimoji="0" lang="fr-FR" altLang="fr-FR" sz="1300" b="0" i="0" u="none" strike="noStrike" cap="none" normalizeH="0" baseline="0" dirty="0">
              <a:ln>
                <a:noFill/>
              </a:ln>
              <a:solidFill>
                <a:schemeClr val="tx1"/>
              </a:solidFill>
              <a:effectLst/>
            </a:endParaRPr>
          </a:p>
        </p:txBody>
      </p:sp>
      <p:sp>
        <p:nvSpPr>
          <p:cNvPr id="13" name="Text Box 9">
            <a:extLst>
              <a:ext uri="{FF2B5EF4-FFF2-40B4-BE49-F238E27FC236}">
                <a16:creationId xmlns:a16="http://schemas.microsoft.com/office/drawing/2014/main" id="{4C7BCE71-74A2-4B39-8CD0-B7C9C5D1ADE9}"/>
              </a:ext>
            </a:extLst>
          </p:cNvPr>
          <p:cNvSpPr txBox="1">
            <a:spLocks noChangeArrowheads="1"/>
          </p:cNvSpPr>
          <p:nvPr/>
        </p:nvSpPr>
        <p:spPr bwMode="auto">
          <a:xfrm>
            <a:off x="3949701" y="7797912"/>
            <a:ext cx="3429894" cy="2332085"/>
          </a:xfrm>
          <a:prstGeom prst="rect">
            <a:avLst/>
          </a:prstGeom>
          <a:noFill/>
          <a:ln>
            <a:noFill/>
          </a:ln>
          <a:effectLst/>
          <a:extLst>
            <a:ext uri="{909E8E84-426E-40DD-AFC4-6F175D3DCCD1}">
              <a14:hiddenFill xmlns:a14="http://schemas.microsoft.com/office/drawing/2010/main">
                <a:solidFill>
                  <a:srgbClr val="009DE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rgbClr val="282F55"/>
                </a:solidFill>
                <a:effectLst/>
              </a:rPr>
              <a:t>La Personne Qualifiée joue principalement un rôle de médiation entre l’usager demandeur et l’établissement ou le service soit par contact téléphonique, entretien ou rencontre sur site. Dès la fin de son intervention, la Personne Qualifiée informe le demandeur des suites données à sa demande. Elle rend compte de ses constats et démarches à l’autorité chargée du contrôle de l’établissement concerné et si besoin, à l’autorité judiciaire. Elle peut également informer l’organisme gestionnaire.</a:t>
            </a:r>
            <a:endParaRPr kumimoji="0" lang="fr-FR" altLang="fr-FR" sz="1300" b="0" i="0" u="none" strike="noStrike" cap="none" normalizeH="0" baseline="0" dirty="0">
              <a:ln>
                <a:noFill/>
              </a:ln>
              <a:solidFill>
                <a:schemeClr val="tx1"/>
              </a:solidFill>
              <a:effectLst/>
            </a:endParaRPr>
          </a:p>
        </p:txBody>
      </p:sp>
      <p:sp>
        <p:nvSpPr>
          <p:cNvPr id="16" name="Espace réservé du texte 2">
            <a:extLst>
              <a:ext uri="{FF2B5EF4-FFF2-40B4-BE49-F238E27FC236}">
                <a16:creationId xmlns:a16="http://schemas.microsoft.com/office/drawing/2014/main" id="{7AE357C1-C0D9-490B-B925-197EAEE55ACA}"/>
              </a:ext>
            </a:extLst>
          </p:cNvPr>
          <p:cNvSpPr txBox="1">
            <a:spLocks/>
          </p:cNvSpPr>
          <p:nvPr/>
        </p:nvSpPr>
        <p:spPr>
          <a:xfrm>
            <a:off x="350501" y="4856228"/>
            <a:ext cx="3796496" cy="623680"/>
          </a:xfrm>
          <a:prstGeom prst="rect">
            <a:avLst/>
          </a:prstGeom>
        </p:spPr>
        <p:txBody>
          <a:bodyPr vert="horz" lIns="91440" tIns="45720" rIns="91440" bIns="45720" rtlCol="0" anchor="ctr">
            <a:normAutofit/>
          </a:bodyPr>
          <a:lstStyle>
            <a:lvl1pPr marL="0" indent="0" algn="ctr" defTabSz="755934" rtl="0" eaLnBrk="1" latinLnBrk="0" hangingPunct="1">
              <a:lnSpc>
                <a:spcPct val="100000"/>
              </a:lnSpc>
              <a:spcBef>
                <a:spcPts val="0"/>
              </a:spcBef>
              <a:buFont typeface="Arial" panose="020B0604020202020204" pitchFamily="34" charset="0"/>
              <a:buNone/>
              <a:defRPr sz="1800" b="1" kern="1200" cap="all" baseline="0">
                <a:solidFill>
                  <a:schemeClr val="bg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fr-FR" sz="1600" dirty="0">
                <a:solidFill>
                  <a:srgbClr val="009FE3"/>
                </a:solidFill>
              </a:rPr>
              <a:t>La personne qualifiée :</a:t>
            </a:r>
          </a:p>
        </p:txBody>
      </p:sp>
      <p:sp>
        <p:nvSpPr>
          <p:cNvPr id="17" name="Espace réservé du texte 2">
            <a:extLst>
              <a:ext uri="{FF2B5EF4-FFF2-40B4-BE49-F238E27FC236}">
                <a16:creationId xmlns:a16="http://schemas.microsoft.com/office/drawing/2014/main" id="{C954F2DB-FF14-4AD5-B17C-387B9816F76A}"/>
              </a:ext>
            </a:extLst>
          </p:cNvPr>
          <p:cNvSpPr txBox="1">
            <a:spLocks/>
          </p:cNvSpPr>
          <p:nvPr/>
        </p:nvSpPr>
        <p:spPr>
          <a:xfrm>
            <a:off x="3894140" y="7434317"/>
            <a:ext cx="3609975" cy="623680"/>
          </a:xfrm>
          <a:prstGeom prst="rect">
            <a:avLst/>
          </a:prstGeom>
        </p:spPr>
        <p:txBody>
          <a:bodyPr vert="horz" lIns="91440" tIns="45720" rIns="91440" bIns="45720" rtlCol="0" anchor="ctr">
            <a:normAutofit/>
          </a:bodyPr>
          <a:lstStyle>
            <a:lvl1pPr marL="0" indent="0" algn="ctr" defTabSz="755934" rtl="0" eaLnBrk="1" latinLnBrk="0" hangingPunct="1">
              <a:lnSpc>
                <a:spcPct val="100000"/>
              </a:lnSpc>
              <a:spcBef>
                <a:spcPts val="0"/>
              </a:spcBef>
              <a:buFont typeface="Arial" panose="020B0604020202020204" pitchFamily="34" charset="0"/>
              <a:buNone/>
              <a:defRPr sz="1800" b="1" kern="1200" cap="all" baseline="0">
                <a:solidFill>
                  <a:schemeClr val="bg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fr-FR" sz="1200" dirty="0">
                <a:solidFill>
                  <a:srgbClr val="009FE3"/>
                </a:solidFill>
              </a:rPr>
              <a:t>Quelles sont les modalités d’intervention ?</a:t>
            </a:r>
          </a:p>
          <a:p>
            <a:pPr algn="l"/>
            <a:endParaRPr lang="fr-FR" sz="1600" dirty="0">
              <a:solidFill>
                <a:srgbClr val="009FE3"/>
              </a:solidFill>
            </a:endParaRPr>
          </a:p>
        </p:txBody>
      </p:sp>
      <p:pic>
        <p:nvPicPr>
          <p:cNvPr id="14" name="Image 13">
            <a:extLst>
              <a:ext uri="{FF2B5EF4-FFF2-40B4-BE49-F238E27FC236}">
                <a16:creationId xmlns:a16="http://schemas.microsoft.com/office/drawing/2014/main" id="{6507B45B-A94A-C3F0-7E74-9E6E1D06BD6A}"/>
              </a:ext>
            </a:extLst>
          </p:cNvPr>
          <p:cNvPicPr>
            <a:picLocks noChangeAspect="1"/>
          </p:cNvPicPr>
          <p:nvPr/>
        </p:nvPicPr>
        <p:blipFill>
          <a:blip r:embed="rId2"/>
          <a:stretch>
            <a:fillRect/>
          </a:stretch>
        </p:blipFill>
        <p:spPr>
          <a:xfrm>
            <a:off x="4632896" y="5055990"/>
            <a:ext cx="1774826" cy="637252"/>
          </a:xfrm>
          <a:prstGeom prst="rect">
            <a:avLst/>
          </a:prstGeom>
        </p:spPr>
      </p:pic>
      <p:pic>
        <p:nvPicPr>
          <p:cNvPr id="18" name="Image 17">
            <a:extLst>
              <a:ext uri="{FF2B5EF4-FFF2-40B4-BE49-F238E27FC236}">
                <a16:creationId xmlns:a16="http://schemas.microsoft.com/office/drawing/2014/main" id="{EB7747C4-59A3-85BE-EF9A-D496DACB5F91}"/>
              </a:ext>
            </a:extLst>
          </p:cNvPr>
          <p:cNvPicPr>
            <a:picLocks noChangeAspect="1"/>
          </p:cNvPicPr>
          <p:nvPr/>
        </p:nvPicPr>
        <p:blipFill>
          <a:blip r:embed="rId3"/>
          <a:stretch>
            <a:fillRect/>
          </a:stretch>
        </p:blipFill>
        <p:spPr>
          <a:xfrm>
            <a:off x="4777362" y="5751418"/>
            <a:ext cx="1485893" cy="675406"/>
          </a:xfrm>
          <a:prstGeom prst="rect">
            <a:avLst/>
          </a:prstGeom>
        </p:spPr>
      </p:pic>
      <p:pic>
        <p:nvPicPr>
          <p:cNvPr id="20" name="Image 19">
            <a:extLst>
              <a:ext uri="{FF2B5EF4-FFF2-40B4-BE49-F238E27FC236}">
                <a16:creationId xmlns:a16="http://schemas.microsoft.com/office/drawing/2014/main" id="{9C469634-D66D-7788-C199-E511344AD0E4}"/>
              </a:ext>
            </a:extLst>
          </p:cNvPr>
          <p:cNvPicPr>
            <a:picLocks noChangeAspect="1"/>
          </p:cNvPicPr>
          <p:nvPr/>
        </p:nvPicPr>
        <p:blipFill>
          <a:blip r:embed="rId4"/>
          <a:stretch>
            <a:fillRect/>
          </a:stretch>
        </p:blipFill>
        <p:spPr>
          <a:xfrm>
            <a:off x="4666233" y="6534814"/>
            <a:ext cx="1741489" cy="717705"/>
          </a:xfrm>
          <a:prstGeom prst="rect">
            <a:avLst/>
          </a:prstGeom>
        </p:spPr>
      </p:pic>
    </p:spTree>
    <p:extLst>
      <p:ext uri="{BB962C8B-B14F-4D97-AF65-F5344CB8AC3E}">
        <p14:creationId xmlns:p14="http://schemas.microsoft.com/office/powerpoint/2010/main" val="198985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D11BF5E-D488-40BD-A15E-7294E1BA092C}"/>
              </a:ext>
            </a:extLst>
          </p:cNvPr>
          <p:cNvSpPr>
            <a:spLocks noGrp="1"/>
          </p:cNvSpPr>
          <p:nvPr>
            <p:ph type="body" sz="quarter" idx="15"/>
          </p:nvPr>
        </p:nvSpPr>
        <p:spPr>
          <a:xfrm>
            <a:off x="130793" y="1219889"/>
            <a:ext cx="3959225" cy="623680"/>
          </a:xfrm>
        </p:spPr>
        <p:txBody>
          <a:bodyPr>
            <a:normAutofit/>
          </a:bodyPr>
          <a:lstStyle/>
          <a:p>
            <a:r>
              <a:rPr lang="fr-FR" sz="1600" dirty="0"/>
              <a:t>PROCEDURE DE CONSULTATION DU DOSSIER Médical :</a:t>
            </a:r>
          </a:p>
        </p:txBody>
      </p:sp>
      <p:sp>
        <p:nvSpPr>
          <p:cNvPr id="4" name="Titre 3">
            <a:extLst>
              <a:ext uri="{FF2B5EF4-FFF2-40B4-BE49-F238E27FC236}">
                <a16:creationId xmlns:a16="http://schemas.microsoft.com/office/drawing/2014/main" id="{F4BBC6F8-EA17-4AEA-B097-38D1D90AC8F7}"/>
              </a:ext>
            </a:extLst>
          </p:cNvPr>
          <p:cNvSpPr>
            <a:spLocks noGrp="1"/>
          </p:cNvSpPr>
          <p:nvPr>
            <p:ph type="title"/>
          </p:nvPr>
        </p:nvSpPr>
        <p:spPr/>
        <p:txBody>
          <a:bodyPr/>
          <a:lstStyle/>
          <a:p>
            <a:r>
              <a:rPr lang="fr-FR" dirty="0"/>
              <a:t>INFORMATION SUR LES DROITS ET LES LIBERTES</a:t>
            </a:r>
          </a:p>
        </p:txBody>
      </p:sp>
      <p:sp>
        <p:nvSpPr>
          <p:cNvPr id="5" name="Text Box 2">
            <a:extLst>
              <a:ext uri="{FF2B5EF4-FFF2-40B4-BE49-F238E27FC236}">
                <a16:creationId xmlns:a16="http://schemas.microsoft.com/office/drawing/2014/main" id="{FA5054F7-14AD-4C34-AC62-A2A0F7528132}"/>
              </a:ext>
            </a:extLst>
          </p:cNvPr>
          <p:cNvSpPr txBox="1">
            <a:spLocks noChangeArrowheads="1"/>
          </p:cNvSpPr>
          <p:nvPr/>
        </p:nvSpPr>
        <p:spPr bwMode="auto">
          <a:xfrm>
            <a:off x="182311" y="1792053"/>
            <a:ext cx="3959222" cy="3153434"/>
          </a:xfrm>
          <a:prstGeom prst="rect">
            <a:avLst/>
          </a:prstGeom>
          <a:noFill/>
          <a:ln>
            <a:noFill/>
          </a:ln>
          <a:effectLst/>
          <a:extLst>
            <a:ext uri="{909E8E84-426E-40DD-AFC4-6F175D3DCCD1}">
              <a14:hiddenFill xmlns:a14="http://schemas.microsoft.com/office/drawing/2010/main">
                <a:solidFill>
                  <a:srgbClr val="009DE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u="none" strike="noStrike" cap="none" normalizeH="0" baseline="0" dirty="0">
                <a:ln>
                  <a:noFill/>
                </a:ln>
                <a:solidFill>
                  <a:srgbClr val="282F55"/>
                </a:solidFill>
                <a:effectLst/>
              </a:rPr>
              <a:t>La loi du 4 mars 2002 permet au patient d’avoir accès à son dossier médical. La demande du dossier médical se fait par courrier adressé au Directeur de l’établissement d’accueil en précisant : le nom et le prénom, la date de naissance, le numéro de sécurité sociale, les dates d’entrée et/ou de sortie éventuelle, le lien de parenté, joindre également un justificatif d’état civil (carte d’identité ou passeport). A réception du courrier, le Directeur de l’Etablissement se doit de faire parvenir au demandeur le dossier sous huitaine si la demande est conforme. Les photocopies sont à la charge de l’usager.</a:t>
            </a:r>
          </a:p>
        </p:txBody>
      </p:sp>
      <p:sp>
        <p:nvSpPr>
          <p:cNvPr id="6" name="AutoShape 3">
            <a:extLst>
              <a:ext uri="{FF2B5EF4-FFF2-40B4-BE49-F238E27FC236}">
                <a16:creationId xmlns:a16="http://schemas.microsoft.com/office/drawing/2014/main" id="{C1092E46-38AD-41E1-9AE6-74DD2A99AE68}"/>
              </a:ext>
            </a:extLst>
          </p:cNvPr>
          <p:cNvSpPr>
            <a:spLocks noChangeArrowheads="1"/>
          </p:cNvSpPr>
          <p:nvPr/>
        </p:nvSpPr>
        <p:spPr bwMode="auto">
          <a:xfrm>
            <a:off x="4213427" y="1784669"/>
            <a:ext cx="3243262" cy="8331200"/>
          </a:xfrm>
          <a:prstGeom prst="flowChartAlternateProcess">
            <a:avLst/>
          </a:prstGeom>
          <a:solidFill>
            <a:srgbClr val="282F5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7" name="Text Box 4">
            <a:extLst>
              <a:ext uri="{FF2B5EF4-FFF2-40B4-BE49-F238E27FC236}">
                <a16:creationId xmlns:a16="http://schemas.microsoft.com/office/drawing/2014/main" id="{89545BED-08D3-4C5C-8934-CB465A2743C1}"/>
              </a:ext>
            </a:extLst>
          </p:cNvPr>
          <p:cNvSpPr txBox="1">
            <a:spLocks noChangeArrowheads="1"/>
          </p:cNvSpPr>
          <p:nvPr/>
        </p:nvSpPr>
        <p:spPr bwMode="auto">
          <a:xfrm>
            <a:off x="4324552" y="2047742"/>
            <a:ext cx="3021012" cy="75678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i="0" u="none" strike="noStrike" cap="none" normalizeH="0" baseline="0" dirty="0">
                <a:ln>
                  <a:noFill/>
                </a:ln>
                <a:solidFill>
                  <a:srgbClr val="FFFFFF"/>
                </a:solidFill>
                <a:effectLst/>
              </a:rPr>
              <a:t>PRÉVENTION DE LA MALTRAITANCE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i="0" u="none" strike="noStrike" cap="none" normalizeH="0" baseline="0" dirty="0">
                <a:ln>
                  <a:noFill/>
                </a:ln>
                <a:solidFill>
                  <a:srgbClr val="FFFFFF"/>
                </a:solidFill>
                <a:effectLst/>
              </a:rPr>
              <a:t>Vous êtes témoin d’une situation de maltraitance à l’égard d’une personne âgée ou handicapée, ou vous en êtes victime. Que faire ? Composer le 3977</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i="0" u="none" strike="noStrike" cap="none" normalizeH="0" baseline="0" dirty="0">
                <a:ln>
                  <a:noFill/>
                </a:ln>
                <a:solidFill>
                  <a:srgbClr val="FFFFFF"/>
                </a:solidFill>
                <a:effectLst/>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fr-FR" sz="1400" dirty="0">
              <a:solidFill>
                <a:srgbClr val="FFFFFF"/>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400" i="0" u="none" strike="no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400" i="0" u="none" strike="no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400" i="0" u="none" strike="no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i="0" u="none" strike="noStrike" cap="none" normalizeH="0" baseline="0" dirty="0">
                <a:ln>
                  <a:noFill/>
                </a:ln>
                <a:solidFill>
                  <a:srgbClr val="FFFFFF"/>
                </a:solidFill>
                <a:effectLst/>
              </a:rPr>
              <a:t>SIGNALEMENT :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i="0" u="none" strike="noStrike" cap="none" normalizeH="0" baseline="0" dirty="0">
                <a:ln>
                  <a:noFill/>
                </a:ln>
                <a:solidFill>
                  <a:srgbClr val="FFFFFF"/>
                </a:solidFill>
                <a:effectLst/>
              </a:rPr>
              <a:t>Le point focal de l’ARS est le point d’entrée unique des réclamations d’usagers, des signalements et des alertes, des événements à conséquences sanitaires et médico-sociales dans la région Hauts-de-France. Il examine toute réclamation émanant d’un particulier, d’un professionnel ou d’une institution, mettant en cause les domaines sanitaire, santé-environnement et médico-social (personnes âgées et handicapées). Cette action a pour objectif de signaler votre mécontentement, de trouver une solution amiable.</a:t>
            </a:r>
          </a:p>
        </p:txBody>
      </p:sp>
      <p:sp>
        <p:nvSpPr>
          <p:cNvPr id="10" name="Espace réservé du texte 2">
            <a:extLst>
              <a:ext uri="{FF2B5EF4-FFF2-40B4-BE49-F238E27FC236}">
                <a16:creationId xmlns:a16="http://schemas.microsoft.com/office/drawing/2014/main" id="{BEC83305-594E-48BB-ABE5-B3655693453E}"/>
              </a:ext>
            </a:extLst>
          </p:cNvPr>
          <p:cNvSpPr txBox="1">
            <a:spLocks/>
          </p:cNvSpPr>
          <p:nvPr/>
        </p:nvSpPr>
        <p:spPr>
          <a:xfrm>
            <a:off x="158571" y="4283005"/>
            <a:ext cx="3959225" cy="623680"/>
          </a:xfrm>
          <a:prstGeom prst="rect">
            <a:avLst/>
          </a:prstGeom>
        </p:spPr>
        <p:txBody>
          <a:bodyPr vert="horz" lIns="91440" tIns="45720" rIns="91440" bIns="45720" rtlCol="0" anchor="ctr">
            <a:normAutofit/>
          </a:bodyPr>
          <a:lstStyle>
            <a:lvl1pPr marL="0" indent="0" algn="l" defTabSz="755934" rtl="0" eaLnBrk="1" latinLnBrk="0" hangingPunct="1">
              <a:lnSpc>
                <a:spcPct val="100000"/>
              </a:lnSpc>
              <a:spcBef>
                <a:spcPts val="0"/>
              </a:spcBef>
              <a:buFont typeface="Arial" panose="020B0604020202020204" pitchFamily="34" charset="0"/>
              <a:buNone/>
              <a:defRPr sz="1800" b="1" kern="1200" cap="all" baseline="0">
                <a:solidFill>
                  <a:srgbClr val="009FE3"/>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600" dirty="0"/>
              <a:t>Informatique et libertés :</a:t>
            </a:r>
          </a:p>
        </p:txBody>
      </p:sp>
      <p:sp>
        <p:nvSpPr>
          <p:cNvPr id="11" name="Text Box 2">
            <a:extLst>
              <a:ext uri="{FF2B5EF4-FFF2-40B4-BE49-F238E27FC236}">
                <a16:creationId xmlns:a16="http://schemas.microsoft.com/office/drawing/2014/main" id="{2171F0EB-709A-4B8F-910C-E4D682D5FD2B}"/>
              </a:ext>
            </a:extLst>
          </p:cNvPr>
          <p:cNvSpPr txBox="1">
            <a:spLocks noChangeArrowheads="1"/>
          </p:cNvSpPr>
          <p:nvPr/>
        </p:nvSpPr>
        <p:spPr bwMode="auto">
          <a:xfrm>
            <a:off x="237870" y="4716548"/>
            <a:ext cx="3903663" cy="3628962"/>
          </a:xfrm>
          <a:prstGeom prst="rect">
            <a:avLst/>
          </a:prstGeom>
          <a:noFill/>
          <a:ln>
            <a:noFill/>
          </a:ln>
          <a:effectLst/>
          <a:extLst>
            <a:ext uri="{909E8E84-426E-40DD-AFC4-6F175D3DCCD1}">
              <a14:hiddenFill xmlns:a14="http://schemas.microsoft.com/office/drawing/2010/main">
                <a:solidFill>
                  <a:srgbClr val="009DE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u="none" strike="noStrike" cap="none" normalizeH="0" baseline="0" dirty="0">
                <a:ln>
                  <a:noFill/>
                </a:ln>
                <a:solidFill>
                  <a:srgbClr val="282F55"/>
                </a:solidFill>
                <a:effectLst/>
              </a:rPr>
              <a:t>Il existe dans les établissements du Groupe AHNAC un traitement automatisé d’informations nominatives.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300" u="none" strike="noStrike" cap="none" normalizeH="0" baseline="0" dirty="0">
              <a:ln>
                <a:noFill/>
              </a:ln>
              <a:solidFill>
                <a:srgbClr val="282F55"/>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u="none" strike="noStrike" cap="none" normalizeH="0" baseline="0" dirty="0">
                <a:ln>
                  <a:noFill/>
                </a:ln>
                <a:solidFill>
                  <a:srgbClr val="282F55"/>
                </a:solidFill>
                <a:effectLst/>
              </a:rPr>
              <a:t>Le RGPD (Règlement Général sur la Protection des Données) encadre le traitement des données personnelles sur le territoire de l’Union Européenne. Ce nouveau règlement européen s’inscrit dans la continuité de la Loi française Informatique et Libertés de 1978 et renforce le contrôle par les citoyens de l’utilisation qui peut être faite des données les concernant.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300" u="none" strike="noStrike" cap="none" normalizeH="0" baseline="0" dirty="0">
              <a:ln>
                <a:noFill/>
              </a:ln>
              <a:solidFill>
                <a:srgbClr val="282F55"/>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u="none" strike="noStrike" cap="none" normalizeH="0" baseline="0" dirty="0">
                <a:ln>
                  <a:noFill/>
                </a:ln>
                <a:solidFill>
                  <a:srgbClr val="282F55"/>
                </a:solidFill>
                <a:effectLst/>
              </a:rPr>
              <a:t>Cette réglementation garantit aux usagers un droit d’accès, de rectification, d’opposition, d’effacement, de portabilité et de limitation du traitement des données les concernant.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u="none" strike="noStrike" cap="none" normalizeH="0" baseline="0" dirty="0">
                <a:ln>
                  <a:noFill/>
                </a:ln>
                <a:solidFill>
                  <a:srgbClr val="282F55"/>
                </a:solidFill>
                <a:effectLst/>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300" u="none" strike="noStrike" cap="none" normalizeH="0" baseline="0" dirty="0">
              <a:ln>
                <a:noFill/>
              </a:ln>
              <a:solidFill>
                <a:srgbClr val="282F55"/>
              </a:solidFill>
              <a:effectLst/>
            </a:endParaRPr>
          </a:p>
        </p:txBody>
      </p:sp>
      <p:sp>
        <p:nvSpPr>
          <p:cNvPr id="12" name="Espace réservé du texte 2">
            <a:extLst>
              <a:ext uri="{FF2B5EF4-FFF2-40B4-BE49-F238E27FC236}">
                <a16:creationId xmlns:a16="http://schemas.microsoft.com/office/drawing/2014/main" id="{036E53A0-4CFF-4FD1-8E05-6ED095EB2B46}"/>
              </a:ext>
            </a:extLst>
          </p:cNvPr>
          <p:cNvSpPr txBox="1">
            <a:spLocks/>
          </p:cNvSpPr>
          <p:nvPr/>
        </p:nvSpPr>
        <p:spPr>
          <a:xfrm>
            <a:off x="182308" y="8005528"/>
            <a:ext cx="4070349" cy="623680"/>
          </a:xfrm>
          <a:prstGeom prst="rect">
            <a:avLst/>
          </a:prstGeom>
        </p:spPr>
        <p:txBody>
          <a:bodyPr vert="horz" lIns="91440" tIns="45720" rIns="91440" bIns="45720" rtlCol="0" anchor="ctr">
            <a:normAutofit/>
          </a:bodyPr>
          <a:lstStyle>
            <a:lvl1pPr marL="0" indent="0" algn="l" defTabSz="755934" rtl="0" eaLnBrk="1" latinLnBrk="0" hangingPunct="1">
              <a:lnSpc>
                <a:spcPct val="100000"/>
              </a:lnSpc>
              <a:spcBef>
                <a:spcPts val="0"/>
              </a:spcBef>
              <a:buFont typeface="Arial" panose="020B0604020202020204" pitchFamily="34" charset="0"/>
              <a:buNone/>
              <a:defRPr sz="1800" b="1" kern="1200" cap="all" baseline="0">
                <a:solidFill>
                  <a:srgbClr val="009FE3"/>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600" dirty="0"/>
              <a:t>Secret médical et professionnel :</a:t>
            </a:r>
          </a:p>
        </p:txBody>
      </p:sp>
      <p:sp>
        <p:nvSpPr>
          <p:cNvPr id="13" name="Text Box 2">
            <a:extLst>
              <a:ext uri="{FF2B5EF4-FFF2-40B4-BE49-F238E27FC236}">
                <a16:creationId xmlns:a16="http://schemas.microsoft.com/office/drawing/2014/main" id="{C174EE50-6D5C-4240-8FD9-B7D9DDA4428B}"/>
              </a:ext>
            </a:extLst>
          </p:cNvPr>
          <p:cNvSpPr txBox="1">
            <a:spLocks noChangeArrowheads="1"/>
          </p:cNvSpPr>
          <p:nvPr/>
        </p:nvSpPr>
        <p:spPr bwMode="auto">
          <a:xfrm>
            <a:off x="237869" y="8485899"/>
            <a:ext cx="3903663" cy="1832361"/>
          </a:xfrm>
          <a:prstGeom prst="rect">
            <a:avLst/>
          </a:prstGeom>
          <a:noFill/>
          <a:ln>
            <a:noFill/>
          </a:ln>
          <a:effectLst/>
          <a:extLst>
            <a:ext uri="{909E8E84-426E-40DD-AFC4-6F175D3DCCD1}">
              <a14:hiddenFill xmlns:a14="http://schemas.microsoft.com/office/drawing/2010/main">
                <a:solidFill>
                  <a:srgbClr val="009DE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u="none" strike="noStrike" cap="none" normalizeH="0" baseline="0" dirty="0">
                <a:ln>
                  <a:noFill/>
                </a:ln>
                <a:solidFill>
                  <a:srgbClr val="282F55"/>
                </a:solidFill>
                <a:effectLst/>
              </a:rPr>
              <a:t>Le secret professionnel est une règle absolue, une obligation attachée à une fonction d’intérêt général, basé sur la discrétion, le respect et la confiance. Sa finalité est la protection de l’intimité et des intérêts des patients que l’on soigne.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300" u="none" strike="noStrike" cap="none" normalizeH="0" baseline="0" dirty="0">
                <a:ln>
                  <a:noFill/>
                </a:ln>
                <a:solidFill>
                  <a:srgbClr val="282F55"/>
                </a:solidFill>
                <a:effectLst/>
              </a:rPr>
              <a:t>C’est pour le personnel médical et paramédical, comme pour le médecin, une obligation à la fois morale et juridique.</a:t>
            </a:r>
          </a:p>
        </p:txBody>
      </p:sp>
      <p:pic>
        <p:nvPicPr>
          <p:cNvPr id="11266" name="Picture 2" descr="Résultat de recherche d'images pour &quot;3977 fédération contre la maltraitance&quot;">
            <a:extLst>
              <a:ext uri="{FF2B5EF4-FFF2-40B4-BE49-F238E27FC236}">
                <a16:creationId xmlns:a16="http://schemas.microsoft.com/office/drawing/2014/main" id="{1F326848-C4DF-412F-B2F8-95C29F4D2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58" t="21437" r="3036" b="17024"/>
          <a:stretch>
            <a:fillRect/>
          </a:stretch>
        </p:blipFill>
        <p:spPr bwMode="auto">
          <a:xfrm>
            <a:off x="5094283" y="3740530"/>
            <a:ext cx="1537896" cy="7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1270" name="Picture 6" descr="Résultat de recherche d'images pour &quot;ars hdf logo&quot;">
            <a:extLst>
              <a:ext uri="{FF2B5EF4-FFF2-40B4-BE49-F238E27FC236}">
                <a16:creationId xmlns:a16="http://schemas.microsoft.com/office/drawing/2014/main" id="{E606B114-F92A-405C-8F63-29CBAE2F9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139" y="8807497"/>
            <a:ext cx="10461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6" name="Text Box 7">
            <a:extLst>
              <a:ext uri="{FF2B5EF4-FFF2-40B4-BE49-F238E27FC236}">
                <a16:creationId xmlns:a16="http://schemas.microsoft.com/office/drawing/2014/main" id="{FDFEF08C-99EA-4472-9897-7547875DBC89}"/>
              </a:ext>
            </a:extLst>
          </p:cNvPr>
          <p:cNvSpPr txBox="1">
            <a:spLocks noChangeArrowheads="1"/>
          </p:cNvSpPr>
          <p:nvPr/>
        </p:nvSpPr>
        <p:spPr bwMode="auto">
          <a:xfrm>
            <a:off x="5571194" y="8609059"/>
            <a:ext cx="1750612" cy="8924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556, avenue Willy Brandt </a:t>
            </a:r>
            <a:br>
              <a:rPr kumimoji="0" lang="fr-FR" altLang="fr-FR" sz="1400" b="0" i="0" u="none" strike="noStrike" cap="none" normalizeH="0" baseline="0" dirty="0">
                <a:ln>
                  <a:noFill/>
                </a:ln>
                <a:solidFill>
                  <a:srgbClr val="FFFFFF"/>
                </a:solidFill>
                <a:effectLst/>
              </a:rPr>
            </a:br>
            <a:r>
              <a:rPr kumimoji="0" lang="fr-FR" altLang="fr-FR" sz="1400" b="0" i="0" u="none" strike="noStrike" cap="none" normalizeH="0" baseline="0" dirty="0">
                <a:ln>
                  <a:noFill/>
                </a:ln>
                <a:solidFill>
                  <a:srgbClr val="FFFFFF"/>
                </a:solidFill>
                <a:effectLst/>
              </a:rPr>
              <a:t>59777 Euralille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0 809 40 20 32 </a:t>
            </a:r>
            <a:endParaRPr kumimoji="0" lang="fr-FR" altLang="fr-FR" sz="1400" b="0" i="0" u="none" strike="noStrike" cap="none" normalizeH="0" baseline="0" dirty="0">
              <a:ln>
                <a:noFill/>
              </a:ln>
              <a:solidFill>
                <a:schemeClr val="tx1"/>
              </a:solidFill>
              <a:effectLst/>
            </a:endParaRPr>
          </a:p>
        </p:txBody>
      </p:sp>
      <p:sp>
        <p:nvSpPr>
          <p:cNvPr id="17" name="Text Box 8">
            <a:extLst>
              <a:ext uri="{FF2B5EF4-FFF2-40B4-BE49-F238E27FC236}">
                <a16:creationId xmlns:a16="http://schemas.microsoft.com/office/drawing/2014/main" id="{53087503-025A-49D0-8A48-39957BD28BFF}"/>
              </a:ext>
            </a:extLst>
          </p:cNvPr>
          <p:cNvSpPr txBox="1">
            <a:spLocks noChangeArrowheads="1"/>
          </p:cNvSpPr>
          <p:nvPr/>
        </p:nvSpPr>
        <p:spPr bwMode="auto">
          <a:xfrm>
            <a:off x="4481300" y="9540755"/>
            <a:ext cx="2707515"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das.signalement@pasdecalais.fr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ars-hdf-signal@ars.sante.fr </a:t>
            </a:r>
            <a:endParaRPr kumimoji="0" lang="fr-FR" altLang="fr-FR"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5782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EF1FCE8-C237-43D4-A011-4CD6384ED2B3}"/>
              </a:ext>
            </a:extLst>
          </p:cNvPr>
          <p:cNvSpPr>
            <a:spLocks noGrp="1"/>
          </p:cNvSpPr>
          <p:nvPr>
            <p:ph type="body" sz="quarter" idx="15"/>
          </p:nvPr>
        </p:nvSpPr>
        <p:spPr/>
        <p:txBody>
          <a:bodyPr/>
          <a:lstStyle/>
          <a:p>
            <a:r>
              <a:rPr lang="fr-FR" dirty="0"/>
              <a:t>PROMOTION DE LA BIENTRAITANCE</a:t>
            </a:r>
          </a:p>
        </p:txBody>
      </p:sp>
      <p:sp>
        <p:nvSpPr>
          <p:cNvPr id="3" name="Espace réservé du texte 2">
            <a:extLst>
              <a:ext uri="{FF2B5EF4-FFF2-40B4-BE49-F238E27FC236}">
                <a16:creationId xmlns:a16="http://schemas.microsoft.com/office/drawing/2014/main" id="{955C22F8-F1C0-40C4-8297-27EF1E88EEA6}"/>
              </a:ext>
            </a:extLst>
          </p:cNvPr>
          <p:cNvSpPr>
            <a:spLocks noGrp="1"/>
          </p:cNvSpPr>
          <p:nvPr>
            <p:ph type="body" sz="quarter" idx="20"/>
          </p:nvPr>
        </p:nvSpPr>
        <p:spPr>
          <a:xfrm>
            <a:off x="96591" y="1897578"/>
            <a:ext cx="7366492" cy="8302489"/>
          </a:xfrm>
        </p:spPr>
        <p:txBody>
          <a:bodyPr>
            <a:noAutofit/>
          </a:bodyPr>
          <a:lstStyle/>
          <a:p>
            <a:pPr indent="-285750">
              <a:lnSpc>
                <a:spcPct val="150000"/>
              </a:lnSpc>
              <a:buFont typeface="Arial" panose="020B0604020202020204" pitchFamily="34" charset="0"/>
              <a:buChar char="•"/>
            </a:pPr>
            <a:r>
              <a:rPr lang="fr-FR" sz="1050" dirty="0"/>
              <a:t>VEILLER AU RESPECT ET LA DIGNITÉ DE CHAQUE RÉSIDENT EN TENANT COMPTE DE SES VALEURS, SES HA</a:t>
            </a:r>
            <a:r>
              <a:rPr lang="fr-FR" sz="1200" b="1" dirty="0">
                <a:solidFill>
                  <a:srgbClr val="FF0000"/>
                </a:solidFill>
              </a:rPr>
              <a:t>B</a:t>
            </a:r>
            <a:r>
              <a:rPr lang="fr-FR" sz="1050" dirty="0"/>
              <a:t>ITUDES ET SES BESOINS MALGRÉ LES CONTRAINTES D'UNE VIE COLLECTIVES.</a:t>
            </a:r>
          </a:p>
          <a:p>
            <a:pPr indent="-285750">
              <a:lnSpc>
                <a:spcPct val="150000"/>
              </a:lnSpc>
              <a:buFont typeface="Arial" panose="020B0604020202020204" pitchFamily="34" charset="0"/>
              <a:buChar char="•"/>
            </a:pPr>
            <a:r>
              <a:rPr lang="fr-FR" sz="1050" dirty="0"/>
              <a:t>RENDRE EN COMPTE LES GOÛTS, LES HABITUDES, LES CAPAC</a:t>
            </a:r>
            <a:r>
              <a:rPr lang="fr-FR" sz="1050" b="1" dirty="0">
                <a:solidFill>
                  <a:srgbClr val="FF0000"/>
                </a:solidFill>
              </a:rPr>
              <a:t>I</a:t>
            </a:r>
            <a:r>
              <a:rPr lang="fr-FR" sz="1050" dirty="0"/>
              <a:t>TÉS A S'ALIMENTER, A S'HYDRATER ET FAIRE DU REPAS UN MOMENT DE PLAISIR POUR LE RÉSIDENT.</a:t>
            </a:r>
          </a:p>
          <a:p>
            <a:pPr indent="-285750">
              <a:lnSpc>
                <a:spcPct val="150000"/>
              </a:lnSpc>
              <a:buFont typeface="Arial" panose="020B0604020202020204" pitchFamily="34" charset="0"/>
              <a:buChar char="•"/>
            </a:pPr>
            <a:r>
              <a:rPr lang="fr-FR" sz="1050" dirty="0"/>
              <a:t>R</a:t>
            </a:r>
            <a:r>
              <a:rPr lang="fr-FR" sz="1200" b="1" dirty="0">
                <a:solidFill>
                  <a:srgbClr val="FF0000"/>
                </a:solidFill>
              </a:rPr>
              <a:t>E</a:t>
            </a:r>
            <a:r>
              <a:rPr lang="fr-FR" sz="1050" dirty="0"/>
              <a:t>SPECTER LA PUDEUR ET L’INTIMITÉ DE LA PERSONNE ÂGÉE</a:t>
            </a:r>
          </a:p>
          <a:p>
            <a:pPr indent="-285750">
              <a:lnSpc>
                <a:spcPct val="150000"/>
              </a:lnSpc>
              <a:buFont typeface="Arial" panose="020B0604020202020204" pitchFamily="34" charset="0"/>
              <a:buChar char="•"/>
            </a:pPr>
            <a:r>
              <a:rPr lang="fr-FR" sz="1050" dirty="0"/>
              <a:t>ACCOMPAGNER LA PERSONNE ÂGÉE EN FI</a:t>
            </a:r>
            <a:r>
              <a:rPr lang="fr-FR" sz="1200" b="1" dirty="0">
                <a:solidFill>
                  <a:srgbClr val="FF0000"/>
                </a:solidFill>
              </a:rPr>
              <a:t>N</a:t>
            </a:r>
            <a:r>
              <a:rPr lang="fr-FR" sz="1050" dirty="0"/>
              <a:t> DE VIE SELON SES CROYANCES ET SES VALEURS EN LUI PRODIGUANT DES SOINS DE CONFORT DE QUALITÉ.</a:t>
            </a:r>
          </a:p>
          <a:p>
            <a:pPr indent="-285750">
              <a:lnSpc>
                <a:spcPct val="150000"/>
              </a:lnSpc>
              <a:buFont typeface="Arial" panose="020B0604020202020204" pitchFamily="34" charset="0"/>
              <a:buChar char="•"/>
            </a:pPr>
            <a:r>
              <a:rPr lang="fr-FR" sz="1050" dirty="0"/>
              <a:t>REPÉRER LES MOMENTS DE DÉ</a:t>
            </a:r>
            <a:r>
              <a:rPr lang="fr-FR" sz="1200" b="1" dirty="0">
                <a:solidFill>
                  <a:srgbClr val="FF0000"/>
                </a:solidFill>
              </a:rPr>
              <a:t>T</a:t>
            </a:r>
            <a:r>
              <a:rPr lang="fr-FR" sz="1050" dirty="0"/>
              <a:t>RESSE ET RASSURER LE RÉSIDENT EN CHERCHANT DES SOLUTIONS EN ÉQUIPES.</a:t>
            </a:r>
          </a:p>
          <a:p>
            <a:pPr indent="-285750">
              <a:lnSpc>
                <a:spcPct val="150000"/>
              </a:lnSpc>
              <a:buFont typeface="Arial" panose="020B0604020202020204" pitchFamily="34" charset="0"/>
              <a:buChar char="•"/>
            </a:pPr>
            <a:r>
              <a:rPr lang="fr-FR" sz="1050" dirty="0"/>
              <a:t>EXPLIQUER AU </a:t>
            </a:r>
            <a:r>
              <a:rPr lang="fr-FR" sz="1200" b="1" dirty="0">
                <a:solidFill>
                  <a:srgbClr val="FF0000"/>
                </a:solidFill>
              </a:rPr>
              <a:t>R</a:t>
            </a:r>
            <a:r>
              <a:rPr lang="fr-FR" sz="1050" dirty="0"/>
              <a:t>ÉSIDENT CE QUE NOUS ALLONS FAIRE.</a:t>
            </a:r>
          </a:p>
          <a:p>
            <a:pPr indent="-285750">
              <a:lnSpc>
                <a:spcPct val="150000"/>
              </a:lnSpc>
              <a:buFont typeface="Arial" panose="020B0604020202020204" pitchFamily="34" charset="0"/>
              <a:buChar char="•"/>
            </a:pPr>
            <a:r>
              <a:rPr lang="fr-FR" sz="1050" dirty="0"/>
              <a:t>DÉFINIR POUR CHAQUE RÉSIDENT UN PROJET DE VIE PERSONN</a:t>
            </a:r>
            <a:r>
              <a:rPr lang="fr-FR" sz="1200" b="1" dirty="0">
                <a:solidFill>
                  <a:srgbClr val="FF0000"/>
                </a:solidFill>
              </a:rPr>
              <a:t>A</a:t>
            </a:r>
            <a:r>
              <a:rPr lang="fr-FR" sz="1050" dirty="0"/>
              <a:t>LISÉ.</a:t>
            </a:r>
          </a:p>
          <a:p>
            <a:pPr indent="-285750">
              <a:lnSpc>
                <a:spcPct val="150000"/>
              </a:lnSpc>
              <a:buFont typeface="Arial" panose="020B0604020202020204" pitchFamily="34" charset="0"/>
              <a:buChar char="•"/>
            </a:pPr>
            <a:r>
              <a:rPr lang="fr-FR" sz="1050" dirty="0"/>
              <a:t>PRÉSERVER ET RECHERCHER L'AUTONOM</a:t>
            </a:r>
            <a:r>
              <a:rPr lang="fr-FR" sz="1200" b="1" dirty="0">
                <a:solidFill>
                  <a:srgbClr val="FF0000"/>
                </a:solidFill>
              </a:rPr>
              <a:t>I</a:t>
            </a:r>
            <a:r>
              <a:rPr lang="fr-FR" sz="1050" dirty="0"/>
              <a:t>E MAXIMALE DU RÉSIDENT EN ÉVITANT DE FAIRE A SA PLACE CE QU'IL PEUT FAIRE LUI MÊME.</a:t>
            </a:r>
          </a:p>
          <a:p>
            <a:pPr indent="-285750">
              <a:lnSpc>
                <a:spcPct val="150000"/>
              </a:lnSpc>
              <a:buFont typeface="Arial" panose="020B0604020202020204" pitchFamily="34" charset="0"/>
              <a:buChar char="•"/>
            </a:pPr>
            <a:r>
              <a:rPr lang="fr-FR" sz="1050" dirty="0"/>
              <a:t>ÊTRE A</a:t>
            </a:r>
            <a:r>
              <a:rPr lang="fr-FR" sz="1200" b="1" dirty="0">
                <a:solidFill>
                  <a:srgbClr val="FF0000"/>
                </a:solidFill>
              </a:rPr>
              <a:t>T</a:t>
            </a:r>
            <a:r>
              <a:rPr lang="fr-FR" sz="1050" dirty="0"/>
              <a:t>TENTIF A LA QUALITÉ DE LA COMMUNICATION VERBALE ET NON VERBALE NÉCESSAIRE.</a:t>
            </a:r>
          </a:p>
          <a:p>
            <a:pPr indent="-285750">
              <a:lnSpc>
                <a:spcPct val="150000"/>
              </a:lnSpc>
              <a:buFont typeface="Arial" panose="020B0604020202020204" pitchFamily="34" charset="0"/>
              <a:buChar char="•"/>
            </a:pPr>
            <a:r>
              <a:rPr lang="fr-FR" sz="1050" dirty="0"/>
              <a:t>ÉVITER QU'UN SENTIMENT DE SOLITUDE S'INST</a:t>
            </a:r>
            <a:r>
              <a:rPr lang="fr-FR" sz="1200" b="1" dirty="0">
                <a:solidFill>
                  <a:srgbClr val="FF0000"/>
                </a:solidFill>
              </a:rPr>
              <a:t>A</a:t>
            </a:r>
            <a:r>
              <a:rPr lang="fr-FR" sz="1050" dirty="0"/>
              <a:t>LLE CHEZ LE RÉSIDENT.</a:t>
            </a:r>
          </a:p>
          <a:p>
            <a:pPr indent="-285750">
              <a:lnSpc>
                <a:spcPct val="150000"/>
              </a:lnSpc>
              <a:buFont typeface="Arial" panose="020B0604020202020204" pitchFamily="34" charset="0"/>
              <a:buChar char="•"/>
            </a:pPr>
            <a:r>
              <a:rPr lang="fr-FR" sz="1050" dirty="0"/>
              <a:t>ACCEPTER D’ÉVALUER MES PRATIQUES PROFESSIO</a:t>
            </a:r>
            <a:r>
              <a:rPr lang="fr-FR" sz="1200" b="1" dirty="0">
                <a:solidFill>
                  <a:srgbClr val="FF0000"/>
                </a:solidFill>
              </a:rPr>
              <a:t>N</a:t>
            </a:r>
            <a:r>
              <a:rPr lang="fr-FR" sz="1050" dirty="0"/>
              <a:t>NELLE ET SE FORMER DE MANIÈRE CONTINUE POUR ENRICHIR MES CONNAISSANCES.</a:t>
            </a:r>
          </a:p>
          <a:p>
            <a:pPr indent="-285750">
              <a:lnSpc>
                <a:spcPct val="150000"/>
              </a:lnSpc>
              <a:buFont typeface="Arial" panose="020B0604020202020204" pitchFamily="34" charset="0"/>
              <a:buChar char="•"/>
            </a:pPr>
            <a:r>
              <a:rPr lang="fr-FR" sz="1050" dirty="0"/>
              <a:t>ÉCOUTER LA PERSONNE ÂGÉE ET SON ENTOURAGE SANS JUGEMENT LORSQU'IL SE </a:t>
            </a:r>
            <a:r>
              <a:rPr lang="fr-FR" sz="1200" b="1" dirty="0">
                <a:solidFill>
                  <a:srgbClr val="FF0000"/>
                </a:solidFill>
              </a:rPr>
              <a:t>C</a:t>
            </a:r>
            <a:r>
              <a:rPr lang="fr-FR" sz="1050" dirty="0"/>
              <a:t>ONFIE.</a:t>
            </a:r>
          </a:p>
          <a:p>
            <a:pPr indent="-285750">
              <a:lnSpc>
                <a:spcPct val="150000"/>
              </a:lnSpc>
              <a:buFont typeface="Arial" panose="020B0604020202020204" pitchFamily="34" charset="0"/>
              <a:buChar char="•"/>
            </a:pPr>
            <a:r>
              <a:rPr lang="fr-FR" sz="1050" dirty="0"/>
              <a:t>HONOR</a:t>
            </a:r>
            <a:r>
              <a:rPr lang="fr-FR" sz="1200" b="1" dirty="0">
                <a:solidFill>
                  <a:srgbClr val="FF0000"/>
                </a:solidFill>
              </a:rPr>
              <a:t>E</a:t>
            </a:r>
            <a:r>
              <a:rPr lang="fr-FR" sz="1050" dirty="0"/>
              <a:t>R PAR PRINCIPE LE VOUVOIEMENT ET APPELER PAR SON NOM DE FAMILLE CHAQUE PERSONNE.</a:t>
            </a:r>
          </a:p>
          <a:p>
            <a:pPr>
              <a:lnSpc>
                <a:spcPct val="150000"/>
              </a:lnSpc>
            </a:pPr>
            <a:endParaRPr lang="fr-FR" sz="1400" dirty="0"/>
          </a:p>
        </p:txBody>
      </p:sp>
      <p:sp>
        <p:nvSpPr>
          <p:cNvPr id="4" name="Rectangle : coins arrondis 3">
            <a:extLst>
              <a:ext uri="{FF2B5EF4-FFF2-40B4-BE49-F238E27FC236}">
                <a16:creationId xmlns:a16="http://schemas.microsoft.com/office/drawing/2014/main" id="{9D8B8E2A-3FCB-4543-3C9A-21A2FD89BBD3}"/>
              </a:ext>
            </a:extLst>
          </p:cNvPr>
          <p:cNvSpPr/>
          <p:nvPr/>
        </p:nvSpPr>
        <p:spPr>
          <a:xfrm>
            <a:off x="238410" y="6985416"/>
            <a:ext cx="7082853" cy="30673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r>
              <a:rPr lang="fr-FR" sz="1200" b="1" u="sng" dirty="0">
                <a:solidFill>
                  <a:schemeClr val="tx1"/>
                </a:solidFill>
              </a:rPr>
              <a:t>Actions réalisées en établissement: </a:t>
            </a:r>
          </a:p>
          <a:p>
            <a:r>
              <a:rPr lang="fr-FR" sz="1200" dirty="0">
                <a:solidFill>
                  <a:schemeClr val="tx1"/>
                </a:solidFill>
              </a:rPr>
              <a:t>La bientraitance est une démarche globale de prise en soin du résident et d’accueil de l’entourage visant à promouvoir le respect de leurs droits et libertés, leur écoute et la prise en compte de leurs besoins, tout en prévenant la maltraitance. </a:t>
            </a:r>
          </a:p>
          <a:p>
            <a:r>
              <a:rPr lang="fr-FR" sz="1200" dirty="0">
                <a:solidFill>
                  <a:schemeClr val="tx1"/>
                </a:solidFill>
              </a:rPr>
              <a:t>Elle favorise: </a:t>
            </a:r>
          </a:p>
          <a:p>
            <a:pPr marL="171450" indent="-171450">
              <a:buFont typeface="Arial" panose="020B0604020202020204" pitchFamily="34" charset="0"/>
              <a:buChar char="•"/>
            </a:pPr>
            <a:r>
              <a:rPr lang="fr-FR" sz="1200" dirty="0">
                <a:solidFill>
                  <a:schemeClr val="tx1"/>
                </a:solidFill>
              </a:rPr>
              <a:t>L’implication des résidents dans leurs soins, dimension centrale de la qualité des soins,</a:t>
            </a:r>
          </a:p>
          <a:p>
            <a:pPr marL="171450" indent="-171450">
              <a:buFont typeface="Arial" panose="020B0604020202020204" pitchFamily="34" charset="0"/>
              <a:buChar char="•"/>
            </a:pPr>
            <a:r>
              <a:rPr lang="fr-FR" sz="1200" dirty="0">
                <a:solidFill>
                  <a:schemeClr val="tx1"/>
                </a:solidFill>
              </a:rPr>
              <a:t>La qualité de vie au travail, en se concentrant sur le sens du travail,</a:t>
            </a:r>
          </a:p>
          <a:p>
            <a:pPr marL="171450" indent="-171450">
              <a:buFont typeface="Arial" panose="020B0604020202020204" pitchFamily="34" charset="0"/>
              <a:buChar char="•"/>
            </a:pPr>
            <a:r>
              <a:rPr lang="fr-FR" sz="1200" dirty="0">
                <a:solidFill>
                  <a:schemeClr val="tx1"/>
                </a:solidFill>
              </a:rPr>
              <a:t>Le développement de la démocratie sanitaire.</a:t>
            </a:r>
          </a:p>
          <a:p>
            <a:pPr marL="171450" indent="-171450">
              <a:buFont typeface="Arial" panose="020B0604020202020204" pitchFamily="34" charset="0"/>
              <a:buChar char="•"/>
            </a:pPr>
            <a:endParaRPr lang="fr-FR" sz="1200" dirty="0">
              <a:solidFill>
                <a:schemeClr val="tx1"/>
              </a:solidFill>
            </a:endParaRPr>
          </a:p>
          <a:p>
            <a:r>
              <a:rPr lang="fr-FR" sz="1200" dirty="0">
                <a:solidFill>
                  <a:schemeClr val="tx1"/>
                </a:solidFill>
              </a:rPr>
              <a:t>Les professionnels de l’EHPAD l’Aquarelle sont régulièrement sensibilisés et formés en ce sens (formation </a:t>
            </a:r>
            <a:r>
              <a:rPr lang="fr-FR" sz="1200" dirty="0" err="1">
                <a:solidFill>
                  <a:schemeClr val="tx1"/>
                </a:solidFill>
              </a:rPr>
              <a:t>humanitude</a:t>
            </a:r>
            <a:r>
              <a:rPr lang="fr-FR" sz="1200" dirty="0">
                <a:solidFill>
                  <a:schemeClr val="tx1"/>
                </a:solidFill>
              </a:rPr>
              <a:t>, flyer de sensibilisation…)</a:t>
            </a:r>
          </a:p>
          <a:p>
            <a:r>
              <a:rPr lang="fr-FR" sz="1200" dirty="0">
                <a:solidFill>
                  <a:schemeClr val="tx1"/>
                </a:solidFill>
              </a:rPr>
              <a:t>De plus une cartographie des risques de maltraitance </a:t>
            </a:r>
            <a:r>
              <a:rPr lang="fr-FR" sz="1200" dirty="0" err="1">
                <a:solidFill>
                  <a:schemeClr val="tx1"/>
                </a:solidFill>
              </a:rPr>
              <a:t>co-construite</a:t>
            </a:r>
            <a:r>
              <a:rPr lang="fr-FR" sz="1200" dirty="0">
                <a:solidFill>
                  <a:schemeClr val="tx1"/>
                </a:solidFill>
              </a:rPr>
              <a:t> avec les professionnels est disponible à la demande au secrétariat.</a:t>
            </a:r>
          </a:p>
          <a:p>
            <a:r>
              <a:rPr lang="fr-FR" sz="1200" dirty="0">
                <a:solidFill>
                  <a:schemeClr val="tx1"/>
                </a:solidFill>
              </a:rPr>
              <a:t>Un comité éthique a également été mis en place pour évoquer les situations complexes d’accompagnement.</a:t>
            </a:r>
          </a:p>
          <a:p>
            <a:endParaRPr lang="fr-FR" sz="12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a:p>
            <a:endParaRPr lang="fr-FR" sz="800" dirty="0">
              <a:solidFill>
                <a:schemeClr val="tx1"/>
              </a:solidFill>
            </a:endParaRPr>
          </a:p>
        </p:txBody>
      </p:sp>
    </p:spTree>
    <p:extLst>
      <p:ext uri="{BB962C8B-B14F-4D97-AF65-F5344CB8AC3E}">
        <p14:creationId xmlns:p14="http://schemas.microsoft.com/office/powerpoint/2010/main" val="2537618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62B3921-8F06-9309-557C-DC53C02D5E30}"/>
              </a:ext>
            </a:extLst>
          </p:cNvPr>
          <p:cNvSpPr>
            <a:spLocks noGrp="1"/>
          </p:cNvSpPr>
          <p:nvPr>
            <p:ph type="body" sz="quarter" idx="15"/>
          </p:nvPr>
        </p:nvSpPr>
        <p:spPr/>
        <p:txBody>
          <a:bodyPr/>
          <a:lstStyle/>
          <a:p>
            <a:r>
              <a:rPr lang="fr-FR" dirty="0"/>
              <a:t>Charte de bientraitance</a:t>
            </a:r>
          </a:p>
        </p:txBody>
      </p:sp>
      <p:pic>
        <p:nvPicPr>
          <p:cNvPr id="6" name="Image 5">
            <a:extLst>
              <a:ext uri="{FF2B5EF4-FFF2-40B4-BE49-F238E27FC236}">
                <a16:creationId xmlns:a16="http://schemas.microsoft.com/office/drawing/2014/main" id="{EAFEE3A1-42A0-2A59-2DE1-F8B1D2925FD6}"/>
              </a:ext>
            </a:extLst>
          </p:cNvPr>
          <p:cNvPicPr>
            <a:picLocks noChangeAspect="1"/>
          </p:cNvPicPr>
          <p:nvPr/>
        </p:nvPicPr>
        <p:blipFill>
          <a:blip r:embed="rId2"/>
          <a:stretch>
            <a:fillRect/>
          </a:stretch>
        </p:blipFill>
        <p:spPr>
          <a:xfrm>
            <a:off x="292991" y="2100656"/>
            <a:ext cx="6908848" cy="7613403"/>
          </a:xfrm>
          <a:prstGeom prst="rect">
            <a:avLst/>
          </a:prstGeom>
        </p:spPr>
      </p:pic>
    </p:spTree>
    <p:extLst>
      <p:ext uri="{BB962C8B-B14F-4D97-AF65-F5344CB8AC3E}">
        <p14:creationId xmlns:p14="http://schemas.microsoft.com/office/powerpoint/2010/main" val="2621080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BD670C7-E039-4FCA-8D15-EF18A8C27CF5}"/>
              </a:ext>
            </a:extLst>
          </p:cNvPr>
          <p:cNvSpPr>
            <a:spLocks noGrp="1"/>
          </p:cNvSpPr>
          <p:nvPr>
            <p:ph type="body" sz="quarter" idx="20"/>
          </p:nvPr>
        </p:nvSpPr>
        <p:spPr>
          <a:xfrm>
            <a:off x="519728" y="1506992"/>
            <a:ext cx="6519453" cy="8190799"/>
          </a:xfrm>
        </p:spPr>
        <p:txBody>
          <a:bodyPr>
            <a:normAutofit lnSpcReduction="10000"/>
          </a:bodyPr>
          <a:lstStyle/>
          <a:p>
            <a:r>
              <a:rPr lang="fr-FR" sz="1400" b="1" i="1" dirty="0"/>
              <a:t>Article 1 : Principe de non-discrimination</a:t>
            </a:r>
            <a:r>
              <a:rPr lang="fr-FR" sz="1400" i="1" dirty="0"/>
              <a:t> : </a:t>
            </a:r>
            <a:r>
              <a:rPr lang="fr-FR" sz="1400" dirty="0"/>
              <a:t>Dans le respect des conditions particulières de prise en charge et d’accompagnement, prévues par la loi, nul ne peut faire l’objet d’une discrimination à raison de son origine, notamment ethnique ou sociale, de son apparence physique, de ses caractéristiques génétiques, de son orientation sexuelle, de son handicap, de son âge, de ses opinions et convictions, notamment politiques ou religieuses, lors d’une prise en charge ou d’un accompagnement, social ou médico-social. </a:t>
            </a:r>
          </a:p>
          <a:p>
            <a:endParaRPr lang="fr-FR" sz="1400" dirty="0"/>
          </a:p>
          <a:p>
            <a:r>
              <a:rPr lang="fr-FR" sz="1400" b="1" i="1" dirty="0"/>
              <a:t>Article 2 : Droit à une prise en charge ou à un accompagnement adapté : </a:t>
            </a:r>
            <a:r>
              <a:rPr lang="fr-FR" sz="1400" dirty="0"/>
              <a:t>La personne doit se voir proposer une prise en charge ou un accompagnement, individualisé et le plus adapté possible à ses besoins, dans la continuité des interventions. </a:t>
            </a:r>
          </a:p>
          <a:p>
            <a:endParaRPr lang="fr-FR" sz="1400" dirty="0"/>
          </a:p>
          <a:p>
            <a:r>
              <a:rPr lang="fr-FR" sz="1400" b="1" i="1" dirty="0"/>
              <a:t>Article 3 :  Droit à l’information : </a:t>
            </a:r>
            <a:r>
              <a:rPr lang="fr-FR" sz="1400" dirty="0"/>
              <a:t>La personne bénéficiaire de prestations ou de services a droit à une information claire, compréhensible et adaptée sur la prise en charge et l’accompagnement demandés dont elle bénéficie ainsi que sur ses droits et sur l’organisation et le fonctionnement de l’établissement, du service ou de la forme de prise en charge ou d’accompagnement. La personne doit également être informée sur les associations d’usagers œuvrant dans le même domaine. La personne a accès aux informations la concernant dans les conditions prévues par la loi ou la réglementation. La communication de ces informations ou documents par les personnes habilitées à les communiquer en vertu de la loi s’effectue avec un accompagnement adapté de nature psychologique, médicale, thérapeutique ou socio-éducative. </a:t>
            </a:r>
          </a:p>
          <a:p>
            <a:endParaRPr lang="fr-FR" sz="1400" dirty="0"/>
          </a:p>
          <a:p>
            <a:r>
              <a:rPr lang="fr-FR" sz="1400" b="1" i="1" dirty="0"/>
              <a:t>Article 4 : Principe du libre choix, du consentement éclairé et de la participation de la personne : </a:t>
            </a:r>
            <a:r>
              <a:rPr lang="fr-FR" sz="1400" dirty="0"/>
              <a:t>Dans le respect des dispositions légales, des décisions de justice ou des mesures de protection judiciaire ainsi que des décisions d’orientation :</a:t>
            </a:r>
          </a:p>
          <a:p>
            <a:endParaRPr lang="fr-FR" sz="1400" dirty="0"/>
          </a:p>
          <a:p>
            <a:pPr marL="342900" indent="-342900">
              <a:buFont typeface="+mj-lt"/>
              <a:buAutoNum type="arabicPeriod"/>
            </a:pPr>
            <a:r>
              <a:rPr lang="fr-FR" sz="1400" dirty="0"/>
              <a:t>La personne dispose du libre choix entre les prestations adaptées qui lui sont offertes soit dans le cadre d’un service à son domicile, soit dans le cadre de son admission dans un établissement ou service, soit dans le cadre de tout mode d’accompagnement ou de prise en charge </a:t>
            </a:r>
          </a:p>
          <a:p>
            <a:pPr marL="342900" indent="-342900">
              <a:buFont typeface="+mj-lt"/>
              <a:buAutoNum type="arabicPeriod"/>
            </a:pPr>
            <a:r>
              <a:rPr lang="fr-FR" sz="1400" dirty="0"/>
              <a:t>Le consentement éclairé de la personne doit être recherché en l’informant, par tous les moyens adaptés à sa situation, des conditions et conséquences de la prise en charge et de l’accompagnement et en veillant à sa compréhension. </a:t>
            </a:r>
          </a:p>
          <a:p>
            <a:pPr marL="342900" indent="-342900">
              <a:buFont typeface="+mj-lt"/>
              <a:buAutoNum type="arabicPeriod"/>
            </a:pPr>
            <a:r>
              <a:rPr lang="fr-FR" sz="1400" dirty="0"/>
              <a:t>Le droit à la participation directe, ou avec l’aide de son représentant légal, à la conception et à la mise en œuvre du projet d’accueil et d’accompagnement qui la concerne lui est garanti. </a:t>
            </a:r>
          </a:p>
          <a:p>
            <a:endParaRPr lang="fr-FR" sz="1400" dirty="0"/>
          </a:p>
        </p:txBody>
      </p:sp>
      <p:sp>
        <p:nvSpPr>
          <p:cNvPr id="4" name="Titre 3">
            <a:extLst>
              <a:ext uri="{FF2B5EF4-FFF2-40B4-BE49-F238E27FC236}">
                <a16:creationId xmlns:a16="http://schemas.microsoft.com/office/drawing/2014/main" id="{375649F2-97AA-4638-9E91-D14434E7E5A4}"/>
              </a:ext>
            </a:extLst>
          </p:cNvPr>
          <p:cNvSpPr>
            <a:spLocks noGrp="1"/>
          </p:cNvSpPr>
          <p:nvPr>
            <p:ph type="title"/>
          </p:nvPr>
        </p:nvSpPr>
        <p:spPr/>
        <p:txBody>
          <a:bodyPr/>
          <a:lstStyle/>
          <a:p>
            <a:r>
              <a:rPr lang="fr-FR" dirty="0"/>
              <a:t>CHARTE DES DROITS ET LIBERTES DE LA PERSONNE ACCUEILLIE (1/3)</a:t>
            </a:r>
          </a:p>
        </p:txBody>
      </p:sp>
    </p:spTree>
    <p:extLst>
      <p:ext uri="{BB962C8B-B14F-4D97-AF65-F5344CB8AC3E}">
        <p14:creationId xmlns:p14="http://schemas.microsoft.com/office/powerpoint/2010/main" val="1026777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BD670C7-E039-4FCA-8D15-EF18A8C27CF5}"/>
              </a:ext>
            </a:extLst>
          </p:cNvPr>
          <p:cNvSpPr>
            <a:spLocks noGrp="1"/>
          </p:cNvSpPr>
          <p:nvPr>
            <p:ph type="body" sz="quarter" idx="20"/>
          </p:nvPr>
        </p:nvSpPr>
        <p:spPr>
          <a:xfrm>
            <a:off x="519728" y="1635781"/>
            <a:ext cx="6519453" cy="8190799"/>
          </a:xfrm>
        </p:spPr>
        <p:txBody>
          <a:bodyPr>
            <a:normAutofit lnSpcReduction="10000"/>
          </a:bodyPr>
          <a:lstStyle/>
          <a:p>
            <a:r>
              <a:rPr lang="fr-FR" sz="1400" dirty="0"/>
              <a:t>Lorsque l’expression par la personne d’un choix ou d’un consentement éclairé n’est pas possible en raison de son jeune âge, ce choix ou ce consentement est exercé par la famille ou le représentant légal auprès de l’établissement, du service ou dans le cadre des autres formes de prise en charge et d’accompagnement. Ce choix ou ce consentement est également effectué par le représentant légal lorsque l’état de la personne ne lui permet pas de l’exercer directement. Pour ce qui concerne les prestations de soins délivrées par les établissements ou services médico-sociaux, la personne bénéficie des conditions d’expression et de représentation qui figurent au code de la santé publique. La personne peut être accompagnée de la personne de son choix lors des démarches nécessitées par la prise en charge ou l’accompagnement.</a:t>
            </a:r>
          </a:p>
          <a:p>
            <a:endParaRPr lang="fr-FR" sz="1400" dirty="0"/>
          </a:p>
          <a:p>
            <a:r>
              <a:rPr lang="fr-FR" sz="1400" b="1" i="1" dirty="0"/>
              <a:t>Article 5 : Droit à la renonciation :</a:t>
            </a:r>
            <a:r>
              <a:rPr lang="fr-FR" sz="1400" i="1" dirty="0"/>
              <a:t> </a:t>
            </a:r>
            <a:r>
              <a:rPr lang="fr-FR" sz="1400" dirty="0"/>
              <a:t>La personne peut à tout moment renoncer par écrit aux prestations dont elle bénéficie ou en demander le changement dans les conditions de capacités, d’écoute et d’expression ainsi que de communication prévues par la présente charte, dans le respect des décisions de justice ou mesures de protection judiciaire, des décisions d’orientation et des procédures de révision existantes en ces domaines. </a:t>
            </a:r>
          </a:p>
          <a:p>
            <a:endParaRPr lang="fr-FR" sz="1400" dirty="0"/>
          </a:p>
          <a:p>
            <a:r>
              <a:rPr lang="fr-FR" sz="1400" b="1" i="1" dirty="0"/>
              <a:t>Article 6 : Droit au respect des liens familiaux :</a:t>
            </a:r>
            <a:r>
              <a:rPr lang="fr-FR" sz="1400" i="1" dirty="0"/>
              <a:t> </a:t>
            </a:r>
            <a:r>
              <a:rPr lang="fr-FR" sz="1400" dirty="0"/>
              <a:t>La prise en charge ou l’accompagnement doit favoriser le maintien des liens familiaux et tendre à éviter la séparation des familles ou des fratries prises en charge, dans le respect des souhaits de la personne, de la nature de la prestation dont elle bénéficie et des décisions de justice. En particulier, les établissements et les services assurant l’accueil et la prise en charge ou l’accompagnement des mineurs, des jeunes majeurs ou des personnes et familles en difficultés ou en situation de détresse prennent, en relation avec les autorités publiques compétentes et les autres intervenants, toute mesure utile à cette fin. Dans le respect du projet d’accueil et d’accompagnement individualisé et du souhait de la personne, la participation de la famille aux activités de la vie quotidienne est favorisée. </a:t>
            </a:r>
          </a:p>
          <a:p>
            <a:endParaRPr lang="fr-FR" sz="1400" i="1" dirty="0"/>
          </a:p>
          <a:p>
            <a:r>
              <a:rPr lang="fr-FR" sz="1400" b="1" i="1" dirty="0"/>
              <a:t>Article 7 : Droit à la protection : </a:t>
            </a:r>
            <a:r>
              <a:rPr lang="fr-FR" sz="1400" dirty="0"/>
              <a:t>Il est garanti à la personne comme à ses représentants légaux et à sa famille, par l’ensemble des personnels ou personnes réalisant une prise en charge ou un accompagnement, le respect de la confidentialité des informations la concernant dans le cadre des lois existantes. Il lui est également garanti le droit à la protection, le droit à la sécurité, y compris sanitaire et alimentaire, le droit à la santé et aux soins, le droit à un suivi médical adapté. </a:t>
            </a:r>
          </a:p>
        </p:txBody>
      </p:sp>
      <p:sp>
        <p:nvSpPr>
          <p:cNvPr id="4" name="Titre 3">
            <a:extLst>
              <a:ext uri="{FF2B5EF4-FFF2-40B4-BE49-F238E27FC236}">
                <a16:creationId xmlns:a16="http://schemas.microsoft.com/office/drawing/2014/main" id="{375649F2-97AA-4638-9E91-D14434E7E5A4}"/>
              </a:ext>
            </a:extLst>
          </p:cNvPr>
          <p:cNvSpPr>
            <a:spLocks noGrp="1"/>
          </p:cNvSpPr>
          <p:nvPr>
            <p:ph type="title"/>
          </p:nvPr>
        </p:nvSpPr>
        <p:spPr/>
        <p:txBody>
          <a:bodyPr/>
          <a:lstStyle/>
          <a:p>
            <a:r>
              <a:rPr lang="fr-FR" dirty="0"/>
              <a:t>CHARTE DES DROITS ET LIBERTES DE LA PERSONNE ACCUEILLIE (2/3)</a:t>
            </a:r>
          </a:p>
        </p:txBody>
      </p:sp>
    </p:spTree>
    <p:extLst>
      <p:ext uri="{BB962C8B-B14F-4D97-AF65-F5344CB8AC3E}">
        <p14:creationId xmlns:p14="http://schemas.microsoft.com/office/powerpoint/2010/main" val="337447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BD670C7-E039-4FCA-8D15-EF18A8C27CF5}"/>
              </a:ext>
            </a:extLst>
          </p:cNvPr>
          <p:cNvSpPr>
            <a:spLocks noGrp="1"/>
          </p:cNvSpPr>
          <p:nvPr>
            <p:ph type="body" sz="quarter" idx="20"/>
          </p:nvPr>
        </p:nvSpPr>
        <p:spPr>
          <a:xfrm>
            <a:off x="519728" y="1352446"/>
            <a:ext cx="6519453" cy="8499892"/>
          </a:xfrm>
        </p:spPr>
        <p:txBody>
          <a:bodyPr>
            <a:normAutofit lnSpcReduction="10000"/>
          </a:bodyPr>
          <a:lstStyle/>
          <a:p>
            <a:r>
              <a:rPr lang="fr-FR" sz="1400" b="1" i="1" dirty="0"/>
              <a:t>Article 8 : Droit à l’autonomie : </a:t>
            </a:r>
            <a:r>
              <a:rPr lang="fr-FR" sz="1400" dirty="0"/>
              <a:t>Dans les limites définies dans le cadre de la réalisation de sa prise en charge ou de son accompagnement et sous réserve des décisions de justice, des obligations contractuelles ou liées à la prestation dont elle bénéficie et des mesures de tutelle ou de curatelle renforcée, il est garanti à la personne la possibilité de circuler librement. A cet égard, les relations avec la société, les visites dans l’institution, à l’extérieur de celle-ci, sont favorisées. Dans les mêmes limites et sous les mêmes réserves, la personne résidente peut, pendant la durée de son séjour, conserver des biens, effets et objets personnels et, lorsqu’elle est majeure, disposer de son patrimoine et de ses revenus. </a:t>
            </a:r>
          </a:p>
          <a:p>
            <a:endParaRPr lang="fr-FR" sz="1400" dirty="0"/>
          </a:p>
          <a:p>
            <a:r>
              <a:rPr lang="fr-FR" sz="1400" b="1" i="1" dirty="0"/>
              <a:t>Article 9 : Principe de prévention et de soutien : </a:t>
            </a:r>
            <a:r>
              <a:rPr lang="fr-FR" sz="1400" dirty="0"/>
              <a:t>Les conséquences affectives et sociales qui peuvent résulter de la prise en charge ou de l’accompagnement doivent être prises en considération. Il doit en être tenu compte dans les objectifs individuels de prise en charge et d’accompagnement. Le rôle des familles, des représentants légaux ou des proches qui entourent de leurs soins la personne accueillie doit être facilité avec son accord par l’institution, dans le respect du projet d’accueil et d’accompagnement individualisé et des décisions de justice. Les moments de fin de vie doivent faire l’objet de soins, d’assistance et de soutien adaptés dans le respect des pratiques religieuses ou confessionnelles et convictions tant de la personne que de ses proches ou représentants. </a:t>
            </a:r>
          </a:p>
          <a:p>
            <a:endParaRPr lang="fr-FR" sz="1400" dirty="0"/>
          </a:p>
          <a:p>
            <a:r>
              <a:rPr lang="fr-FR" sz="1400" b="1" i="1" dirty="0"/>
              <a:t>Article 10 : Droit à l’exercice des droits civiques attribués à la personne accueillie : </a:t>
            </a:r>
            <a:r>
              <a:rPr lang="fr-FR" sz="1400" dirty="0"/>
              <a:t>L’exercice effectif de la totalité des droits civiques attribués aux personnes accueillies et des libertés individuelles est facilité par l’institution, qui prend à cet effet toutes mesures utiles dans le respect, si nécessaire, des décisions de justice. </a:t>
            </a:r>
          </a:p>
          <a:p>
            <a:endParaRPr lang="fr-FR" sz="1400" dirty="0"/>
          </a:p>
          <a:p>
            <a:r>
              <a:rPr lang="fr-FR" sz="1400" b="1" i="1" dirty="0"/>
              <a:t>Article 11 : Droit à la pratique religieuse : </a:t>
            </a:r>
            <a:r>
              <a:rPr lang="fr-FR" sz="1400" dirty="0"/>
              <a:t>Les conditions de la pratique religieuse, y compris la visite de représentants des différentes confessions, doivent être facilitées, sans que celles-ci puissent faire obstacle aux missions des établissements ou services. Les personnels et les bénéficiaires s’obligent à un respect mutuel des croyances, convictions et opinions. Ce droit à la pratique religieuse s’exerce dans le respect de la liberté d’autrui et sous réserve que son exercice ne trouble pas le fonctionnement normal des établissements et services. </a:t>
            </a:r>
          </a:p>
          <a:p>
            <a:endParaRPr lang="fr-FR" sz="1400" dirty="0"/>
          </a:p>
          <a:p>
            <a:r>
              <a:rPr lang="fr-FR" sz="1400" b="1" i="1" dirty="0"/>
              <a:t>Article 12 : Respect de la dignité de la personne et de son intimité :</a:t>
            </a:r>
            <a:r>
              <a:rPr lang="fr-FR" sz="1400" i="1" dirty="0"/>
              <a:t> </a:t>
            </a:r>
            <a:r>
              <a:rPr lang="fr-FR" sz="1400" dirty="0"/>
              <a:t>Le respect de la dignité et de l’intégrité de la personne est garanti. Hors la nécessité exclusive et objective de la réalisation de la prise en charge ou de l’accompagnement, le droit à l’intimité doit être préservé. </a:t>
            </a:r>
          </a:p>
        </p:txBody>
      </p:sp>
      <p:sp>
        <p:nvSpPr>
          <p:cNvPr id="4" name="Titre 3">
            <a:extLst>
              <a:ext uri="{FF2B5EF4-FFF2-40B4-BE49-F238E27FC236}">
                <a16:creationId xmlns:a16="http://schemas.microsoft.com/office/drawing/2014/main" id="{375649F2-97AA-4638-9E91-D14434E7E5A4}"/>
              </a:ext>
            </a:extLst>
          </p:cNvPr>
          <p:cNvSpPr>
            <a:spLocks noGrp="1"/>
          </p:cNvSpPr>
          <p:nvPr>
            <p:ph type="title"/>
          </p:nvPr>
        </p:nvSpPr>
        <p:spPr/>
        <p:txBody>
          <a:bodyPr/>
          <a:lstStyle/>
          <a:p>
            <a:r>
              <a:rPr lang="fr-FR" dirty="0"/>
              <a:t>CHARTE DES DROITS ET LIBERTES DE LA PERSONNE ACCUEILLIE (3/3)</a:t>
            </a:r>
          </a:p>
        </p:txBody>
      </p:sp>
    </p:spTree>
    <p:extLst>
      <p:ext uri="{BB962C8B-B14F-4D97-AF65-F5344CB8AC3E}">
        <p14:creationId xmlns:p14="http://schemas.microsoft.com/office/powerpoint/2010/main" val="167720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BF610EF-FE3C-489E-8BC7-B4A255C90DDC}"/>
              </a:ext>
            </a:extLst>
          </p:cNvPr>
          <p:cNvSpPr>
            <a:spLocks noGrp="1"/>
          </p:cNvSpPr>
          <p:nvPr>
            <p:ph type="body" sz="quarter" idx="15"/>
          </p:nvPr>
        </p:nvSpPr>
        <p:spPr>
          <a:xfrm>
            <a:off x="488461" y="420146"/>
            <a:ext cx="6582747" cy="371475"/>
          </a:xfrm>
        </p:spPr>
        <p:txBody>
          <a:bodyPr/>
          <a:lstStyle/>
          <a:p>
            <a:r>
              <a:rPr lang="fr-FR" dirty="0"/>
              <a:t>Inscription et admission</a:t>
            </a:r>
          </a:p>
        </p:txBody>
      </p:sp>
      <p:sp>
        <p:nvSpPr>
          <p:cNvPr id="3" name="Espace réservé du texte 2">
            <a:extLst>
              <a:ext uri="{FF2B5EF4-FFF2-40B4-BE49-F238E27FC236}">
                <a16:creationId xmlns:a16="http://schemas.microsoft.com/office/drawing/2014/main" id="{BF46C847-9746-449C-8DAD-0BF4E035D0AF}"/>
              </a:ext>
            </a:extLst>
          </p:cNvPr>
          <p:cNvSpPr>
            <a:spLocks noGrp="1"/>
          </p:cNvSpPr>
          <p:nvPr>
            <p:ph type="body" sz="quarter" idx="20"/>
          </p:nvPr>
        </p:nvSpPr>
        <p:spPr>
          <a:xfrm>
            <a:off x="520494" y="2077885"/>
            <a:ext cx="6519453" cy="1450926"/>
          </a:xfrm>
        </p:spPr>
        <p:txBody>
          <a:bodyPr>
            <a:normAutofit/>
          </a:bodyPr>
          <a:lstStyle/>
          <a:p>
            <a:r>
              <a:rPr lang="fr-FR" sz="1400" dirty="0"/>
              <a:t>L’admission de la personne se fait au vu du </a:t>
            </a:r>
            <a:r>
              <a:rPr lang="fr-FR" sz="1400" b="1" dirty="0"/>
              <a:t>dossier de préadmission </a:t>
            </a:r>
            <a:r>
              <a:rPr lang="fr-FR" sz="1400" dirty="0"/>
              <a:t>comprenant les </a:t>
            </a:r>
            <a:r>
              <a:rPr lang="fr-FR" sz="1400" b="1" dirty="0"/>
              <a:t>renseignements médicaux </a:t>
            </a:r>
            <a:r>
              <a:rPr lang="fr-FR" sz="1400" dirty="0"/>
              <a:t>et la </a:t>
            </a:r>
            <a:r>
              <a:rPr lang="fr-FR" sz="1400" b="1" dirty="0"/>
              <a:t>partie administrative </a:t>
            </a:r>
            <a:r>
              <a:rPr lang="fr-FR" sz="1400" dirty="0"/>
              <a:t>et à la suite d’une visite médicale de préadmission par le médecin coordonnateur de la structure.</a:t>
            </a:r>
          </a:p>
          <a:p>
            <a:r>
              <a:rPr lang="fr-FR" sz="1400" dirty="0"/>
              <a:t>Après avis du médecin coordonnateur, le dossier est examiné par le directeur qui donne son accord en fonction des places disponibles. </a:t>
            </a:r>
          </a:p>
          <a:p>
            <a:endParaRPr lang="fr-FR" sz="1400" dirty="0"/>
          </a:p>
        </p:txBody>
      </p:sp>
      <p:sp>
        <p:nvSpPr>
          <p:cNvPr id="5" name="Espace réservé du texte 3">
            <a:extLst>
              <a:ext uri="{FF2B5EF4-FFF2-40B4-BE49-F238E27FC236}">
                <a16:creationId xmlns:a16="http://schemas.microsoft.com/office/drawing/2014/main" id="{21AFE633-2B59-4048-9A45-1F751D861F13}"/>
              </a:ext>
            </a:extLst>
          </p:cNvPr>
          <p:cNvSpPr txBox="1">
            <a:spLocks/>
          </p:cNvSpPr>
          <p:nvPr/>
        </p:nvSpPr>
        <p:spPr>
          <a:xfrm>
            <a:off x="518421" y="791549"/>
            <a:ext cx="6562904" cy="972857"/>
          </a:xfrm>
          <a:prstGeom prst="rect">
            <a:avLst/>
          </a:prstGeom>
        </p:spPr>
        <p:txBody>
          <a:bodyPr vert="horz" lIns="91440" tIns="45720" rIns="91440" bIns="45720" numCol="1" spcCol="360000" rtlCol="0">
            <a:no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indent="0" algn="ctr">
              <a:lnSpc>
                <a:spcPct val="119000"/>
              </a:lnSpc>
              <a:spcBef>
                <a:spcPts val="0"/>
              </a:spcBef>
              <a:spcAft>
                <a:spcPts val="0"/>
              </a:spcAft>
            </a:pPr>
            <a:r>
              <a:rPr lang="fr-FR" sz="1400" i="1" kern="1400" dirty="0">
                <a:ln>
                  <a:noFill/>
                </a:ln>
                <a:solidFill>
                  <a:srgbClr val="FFFFFF"/>
                </a:solidFill>
                <a:effectLst/>
              </a:rPr>
              <a:t>La résidence accueille toute personne de 60 ans et plus (hors dérogation) en perte d’autonomie. L’admission se fait sans discrimination de revenus grâce à l’habilitation à l’aide sociale.</a:t>
            </a:r>
            <a:endParaRPr lang="fr-FR" sz="1400" kern="1400" dirty="0">
              <a:ln>
                <a:noFill/>
              </a:ln>
              <a:solidFill>
                <a:srgbClr val="000000"/>
              </a:solidFill>
              <a:effectLst/>
            </a:endParaRPr>
          </a:p>
          <a:p>
            <a:pPr marL="0" marR="0" indent="0" algn="l">
              <a:lnSpc>
                <a:spcPct val="119000"/>
              </a:lnSpc>
              <a:spcBef>
                <a:spcPts val="0"/>
              </a:spcBef>
              <a:spcAft>
                <a:spcPts val="600"/>
              </a:spcAft>
            </a:pPr>
            <a:r>
              <a:rPr lang="fr-FR" sz="1400" kern="1400" dirty="0">
                <a:ln>
                  <a:noFill/>
                </a:ln>
                <a:solidFill>
                  <a:srgbClr val="000000"/>
                </a:solidFill>
                <a:effectLst/>
              </a:rPr>
              <a:t> </a:t>
            </a:r>
          </a:p>
        </p:txBody>
      </p:sp>
      <p:sp>
        <p:nvSpPr>
          <p:cNvPr id="6" name="Espace réservé du texte 2">
            <a:extLst>
              <a:ext uri="{FF2B5EF4-FFF2-40B4-BE49-F238E27FC236}">
                <a16:creationId xmlns:a16="http://schemas.microsoft.com/office/drawing/2014/main" id="{7FD04A83-B164-4A78-AAC3-944B3B0AB5BF}"/>
              </a:ext>
            </a:extLst>
          </p:cNvPr>
          <p:cNvSpPr txBox="1">
            <a:spLocks/>
          </p:cNvSpPr>
          <p:nvPr/>
        </p:nvSpPr>
        <p:spPr>
          <a:xfrm>
            <a:off x="488461" y="3646361"/>
            <a:ext cx="6519453" cy="623680"/>
          </a:xfrm>
          <a:prstGeom prst="rect">
            <a:avLst/>
          </a:prstGeom>
        </p:spPr>
        <p:txBody>
          <a:bodyPr vert="horz" lIns="91440" tIns="45720" rIns="91440" bIns="45720" rtlCol="0" anchor="ctr">
            <a:noAutofit/>
          </a:bodyPr>
          <a:lstStyle>
            <a:lvl1pPr marL="0" indent="0" algn="ctr" defTabSz="755934" rtl="0" eaLnBrk="1" latinLnBrk="0" hangingPunct="1">
              <a:lnSpc>
                <a:spcPct val="100000"/>
              </a:lnSpc>
              <a:spcBef>
                <a:spcPts val="0"/>
              </a:spcBef>
              <a:buFont typeface="Arial" panose="020B0604020202020204" pitchFamily="34" charset="0"/>
              <a:buNone/>
              <a:defRPr sz="1800" b="1" kern="1200" cap="all" baseline="0">
                <a:solidFill>
                  <a:schemeClr val="bg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indent="0" algn="l">
              <a:lnSpc>
                <a:spcPct val="115000"/>
              </a:lnSpc>
              <a:spcBef>
                <a:spcPts val="0"/>
              </a:spcBef>
              <a:spcAft>
                <a:spcPts val="600"/>
              </a:spcAft>
            </a:pPr>
            <a:r>
              <a:rPr lang="fr-FR" b="1" kern="1400" cap="all" dirty="0">
                <a:ln>
                  <a:noFill/>
                </a:ln>
                <a:solidFill>
                  <a:srgbClr val="009FE3"/>
                </a:solidFill>
                <a:effectLst/>
              </a:rPr>
              <a:t>Pieces à fournir pour la constitution du dossier D’ADMISSION : </a:t>
            </a:r>
            <a:endParaRPr lang="fr-FR" kern="1400" dirty="0">
              <a:ln>
                <a:noFill/>
              </a:ln>
              <a:solidFill>
                <a:srgbClr val="009FE3"/>
              </a:solidFill>
              <a:effectLst/>
            </a:endParaRPr>
          </a:p>
        </p:txBody>
      </p:sp>
      <p:sp>
        <p:nvSpPr>
          <p:cNvPr id="7" name="Espace réservé du texte 2">
            <a:extLst>
              <a:ext uri="{FF2B5EF4-FFF2-40B4-BE49-F238E27FC236}">
                <a16:creationId xmlns:a16="http://schemas.microsoft.com/office/drawing/2014/main" id="{E632750E-F6D5-44C5-B810-93F85B61B405}"/>
              </a:ext>
            </a:extLst>
          </p:cNvPr>
          <p:cNvSpPr txBox="1">
            <a:spLocks/>
          </p:cNvSpPr>
          <p:nvPr/>
        </p:nvSpPr>
        <p:spPr>
          <a:xfrm>
            <a:off x="488460" y="4327190"/>
            <a:ext cx="6519453" cy="5131538"/>
          </a:xfrm>
          <a:prstGeom prst="rect">
            <a:avLst/>
          </a:prstGeom>
        </p:spPr>
        <p:txBody>
          <a:bodyPr vert="horz" lIns="91440" tIns="45720" rIns="91440" bIns="45720" numCol="1" spcCol="360000" rtlCol="0">
            <a:norm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buFont typeface="Arial" panose="020B0604020202020204" pitchFamily="34" charset="0"/>
              <a:buChar char="•"/>
            </a:pPr>
            <a:r>
              <a:rPr lang="fr-FR" sz="1400" dirty="0"/>
              <a:t>Dossier d’admission en EHPAD (document CERFA) : dossier administratif et dossier médical,</a:t>
            </a:r>
          </a:p>
          <a:p>
            <a:pPr marL="285750" indent="-285750">
              <a:buFont typeface="Arial" panose="020B0604020202020204" pitchFamily="34" charset="0"/>
              <a:buChar char="•"/>
            </a:pPr>
            <a:r>
              <a:rPr lang="fr-FR" sz="1400" dirty="0"/>
              <a:t>Photocopie du livret de famille et de la carte d’identité</a:t>
            </a:r>
          </a:p>
          <a:p>
            <a:pPr marL="285750" indent="-285750">
              <a:buFont typeface="Arial" panose="020B0604020202020204" pitchFamily="34" charset="0"/>
              <a:buChar char="•"/>
            </a:pPr>
            <a:r>
              <a:rPr lang="fr-FR" sz="1400" dirty="0"/>
              <a:t>Photocopie de l’attestation de sécurité sociale et de la carte de mutuelle</a:t>
            </a:r>
          </a:p>
          <a:p>
            <a:pPr marL="285750" indent="-285750">
              <a:buFont typeface="Arial" panose="020B0604020202020204" pitchFamily="34" charset="0"/>
              <a:buChar char="•"/>
            </a:pPr>
            <a:r>
              <a:rPr lang="fr-FR" sz="1400" dirty="0"/>
              <a:t>Photocopie du jugement de tutelle, de curatelle ou de sauvegarde de justice </a:t>
            </a:r>
          </a:p>
          <a:p>
            <a:pPr marL="285750" indent="-285750">
              <a:buFont typeface="Arial" panose="020B0604020202020204" pitchFamily="34" charset="0"/>
              <a:buChar char="•"/>
            </a:pPr>
            <a:r>
              <a:rPr lang="fr-FR" sz="1400" dirty="0"/>
              <a:t>Photocopie du courrier relatif à l’attribution de l’APA </a:t>
            </a:r>
          </a:p>
          <a:p>
            <a:pPr marL="285750" indent="-285750">
              <a:buFont typeface="Arial" panose="020B0604020202020204" pitchFamily="34" charset="0"/>
              <a:buChar char="•"/>
            </a:pPr>
            <a:r>
              <a:rPr lang="fr-FR" sz="1400" dirty="0"/>
              <a:t>Photocopie des 2 derniers avis d’imposition ou de non-imposition</a:t>
            </a:r>
          </a:p>
          <a:p>
            <a:pPr marL="285750" indent="-285750">
              <a:buFont typeface="Arial" panose="020B0604020202020204" pitchFamily="34" charset="0"/>
              <a:buChar char="•"/>
            </a:pPr>
            <a:r>
              <a:rPr lang="fr-FR" sz="1400" dirty="0"/>
              <a:t>Justificatifs des pensions perçues et une photocopie des relevés de comptes des 6 derniers mois</a:t>
            </a:r>
          </a:p>
          <a:p>
            <a:pPr marL="285750" indent="-285750">
              <a:buFont typeface="Arial" panose="020B0604020202020204" pitchFamily="34" charset="0"/>
              <a:buChar char="•"/>
            </a:pPr>
            <a:r>
              <a:rPr lang="fr-FR" sz="1400" dirty="0"/>
              <a:t>Un RIB </a:t>
            </a:r>
          </a:p>
          <a:p>
            <a:pPr marL="285750" indent="-285750">
              <a:buFont typeface="Arial" panose="020B0604020202020204" pitchFamily="34" charset="0"/>
              <a:buChar char="•"/>
            </a:pPr>
            <a:r>
              <a:rPr lang="fr-FR" sz="1400" dirty="0"/>
              <a:t>Attestation d’assurance responsabilité civile</a:t>
            </a:r>
          </a:p>
          <a:p>
            <a:pPr marL="285750" indent="-285750">
              <a:buFont typeface="Arial" panose="020B0604020202020204" pitchFamily="34" charset="0"/>
              <a:buChar char="•"/>
            </a:pPr>
            <a:r>
              <a:rPr lang="fr-FR" sz="1400" dirty="0"/>
              <a:t>Photocopie de la dernière ordonnance </a:t>
            </a:r>
          </a:p>
          <a:p>
            <a:pPr marL="285750" indent="-285750">
              <a:buFont typeface="Arial" panose="020B0604020202020204" pitchFamily="34" charset="0"/>
              <a:buChar char="•"/>
            </a:pPr>
            <a:r>
              <a:rPr lang="fr-FR" sz="1400" dirty="0"/>
              <a:t>Photocopie du contrat obsèques s’il existe </a:t>
            </a:r>
          </a:p>
          <a:p>
            <a:pPr marL="285750" indent="-285750">
              <a:buFont typeface="Arial" panose="020B0604020202020204" pitchFamily="34" charset="0"/>
              <a:buChar char="•"/>
            </a:pPr>
            <a:r>
              <a:rPr lang="fr-FR" sz="1400" dirty="0"/>
              <a:t>Carte vitale le jour de l’entrée (celle-ci sera conservée par le service)</a:t>
            </a:r>
          </a:p>
          <a:p>
            <a:pPr marL="285750" indent="-285750">
              <a:buFont typeface="Arial" panose="020B0604020202020204" pitchFamily="34" charset="0"/>
              <a:buChar char="•"/>
            </a:pPr>
            <a:r>
              <a:rPr lang="fr-FR" sz="1400" dirty="0"/>
              <a:t>Chèque de dépôt de garantie (1 mois de loyer hors dépendance)</a:t>
            </a:r>
          </a:p>
          <a:p>
            <a:pPr marL="285750" indent="-285750">
              <a:buFont typeface="Arial" panose="020B0604020202020204" pitchFamily="34" charset="0"/>
              <a:buChar char="•"/>
            </a:pPr>
            <a:r>
              <a:rPr lang="fr-FR" sz="1400" dirty="0"/>
              <a:t>Liste des enfants et petits-enfants avec adresse et numéro de téléphone selon justificatif de domicile</a:t>
            </a:r>
          </a:p>
          <a:p>
            <a:endParaRPr lang="fr-FR" sz="1400" dirty="0"/>
          </a:p>
          <a:p>
            <a:r>
              <a:rPr lang="fr-FR" sz="1400" i="1" u="sng" dirty="0"/>
              <a:t>En cas d’aide sociale : </a:t>
            </a:r>
          </a:p>
          <a:p>
            <a:r>
              <a:rPr lang="fr-FR" sz="1400" dirty="0"/>
              <a:t>Accusé de réception du dépôt du dossier d’aide sociale (Le dossier doit être réalisé dans le mois suivant l’entrée auprès du CCAS du domicile de la personne concernée).</a:t>
            </a:r>
          </a:p>
        </p:txBody>
      </p:sp>
    </p:spTree>
    <p:extLst>
      <p:ext uri="{BB962C8B-B14F-4D97-AF65-F5344CB8AC3E}">
        <p14:creationId xmlns:p14="http://schemas.microsoft.com/office/powerpoint/2010/main" val="288770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AB0B8E7-A517-467C-B924-04EBF60E0EA0}"/>
              </a:ext>
            </a:extLst>
          </p:cNvPr>
          <p:cNvSpPr>
            <a:spLocks noGrp="1"/>
          </p:cNvSpPr>
          <p:nvPr>
            <p:ph type="body" sz="quarter" idx="20"/>
          </p:nvPr>
        </p:nvSpPr>
        <p:spPr>
          <a:xfrm>
            <a:off x="339529" y="2361406"/>
            <a:ext cx="3664740" cy="722988"/>
          </a:xfrm>
        </p:spPr>
        <p:txBody>
          <a:bodyPr>
            <a:normAutofit lnSpcReduction="10000"/>
          </a:bodyPr>
          <a:lstStyle/>
          <a:p>
            <a:r>
              <a:rPr lang="fr-FR" sz="1400" dirty="0"/>
              <a:t>Versée par la C.A.F ou la M.S.A, elle est attribuée mensuellement en fonction des ressources.</a:t>
            </a:r>
          </a:p>
          <a:p>
            <a:endParaRPr lang="fr-FR" sz="1400" dirty="0"/>
          </a:p>
        </p:txBody>
      </p:sp>
      <p:sp>
        <p:nvSpPr>
          <p:cNvPr id="3" name="Espace réservé du texte 2">
            <a:extLst>
              <a:ext uri="{FF2B5EF4-FFF2-40B4-BE49-F238E27FC236}">
                <a16:creationId xmlns:a16="http://schemas.microsoft.com/office/drawing/2014/main" id="{7D51C6AA-0E53-4587-BFDC-059BAA76B9A9}"/>
              </a:ext>
            </a:extLst>
          </p:cNvPr>
          <p:cNvSpPr>
            <a:spLocks noGrp="1"/>
          </p:cNvSpPr>
          <p:nvPr>
            <p:ph type="body" sz="quarter" idx="15"/>
          </p:nvPr>
        </p:nvSpPr>
        <p:spPr>
          <a:xfrm>
            <a:off x="334713" y="1989931"/>
            <a:ext cx="3669555" cy="371475"/>
          </a:xfrm>
        </p:spPr>
        <p:txBody>
          <a:bodyPr>
            <a:normAutofit fontScale="92500"/>
          </a:bodyPr>
          <a:lstStyle/>
          <a:p>
            <a:r>
              <a:rPr lang="fr-FR" sz="1400" dirty="0"/>
              <a:t>L’allocation de logement sociale :</a:t>
            </a:r>
          </a:p>
        </p:txBody>
      </p:sp>
      <p:sp>
        <p:nvSpPr>
          <p:cNvPr id="4" name="Titre 3">
            <a:extLst>
              <a:ext uri="{FF2B5EF4-FFF2-40B4-BE49-F238E27FC236}">
                <a16:creationId xmlns:a16="http://schemas.microsoft.com/office/drawing/2014/main" id="{2DE7BEE7-FB8B-4BF2-85C0-46A2291E7CCA}"/>
              </a:ext>
            </a:extLst>
          </p:cNvPr>
          <p:cNvSpPr>
            <a:spLocks noGrp="1"/>
          </p:cNvSpPr>
          <p:nvPr>
            <p:ph type="title"/>
          </p:nvPr>
        </p:nvSpPr>
        <p:spPr/>
        <p:txBody>
          <a:bodyPr/>
          <a:lstStyle/>
          <a:p>
            <a:r>
              <a:rPr lang="fr-FR" dirty="0"/>
              <a:t>LES AIDES FINANICIERES</a:t>
            </a:r>
          </a:p>
        </p:txBody>
      </p:sp>
      <p:sp>
        <p:nvSpPr>
          <p:cNvPr id="5" name="Espace réservé du texte 1">
            <a:extLst>
              <a:ext uri="{FF2B5EF4-FFF2-40B4-BE49-F238E27FC236}">
                <a16:creationId xmlns:a16="http://schemas.microsoft.com/office/drawing/2014/main" id="{A40FFCAB-5E0C-4C08-9AAE-3C4D70457121}"/>
              </a:ext>
            </a:extLst>
          </p:cNvPr>
          <p:cNvSpPr txBox="1">
            <a:spLocks/>
          </p:cNvSpPr>
          <p:nvPr/>
        </p:nvSpPr>
        <p:spPr>
          <a:xfrm>
            <a:off x="378165" y="3455869"/>
            <a:ext cx="3626103" cy="722988"/>
          </a:xfrm>
          <a:prstGeom prst="rect">
            <a:avLst/>
          </a:prstGeom>
        </p:spPr>
        <p:txBody>
          <a:bodyPr vert="horz" lIns="91440" tIns="45720" rIns="91440" bIns="45720" numCol="1" spcCol="360000" rtlCol="0">
            <a:normAutofit lnSpcReduction="10000"/>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400" dirty="0"/>
              <a:t>L’</a:t>
            </a:r>
            <a:r>
              <a:rPr lang="fr-FR" sz="1400" b="1" dirty="0"/>
              <a:t>A</a:t>
            </a:r>
            <a:r>
              <a:rPr lang="fr-FR" sz="1400" dirty="0"/>
              <a:t>llocation </a:t>
            </a:r>
            <a:r>
              <a:rPr lang="fr-FR" sz="1400" b="1" dirty="0"/>
              <a:t>P</a:t>
            </a:r>
            <a:r>
              <a:rPr lang="fr-FR" sz="1400" dirty="0"/>
              <a:t>ersonnalisée d’</a:t>
            </a:r>
            <a:r>
              <a:rPr lang="fr-FR" sz="1400" b="1" dirty="0"/>
              <a:t>A</a:t>
            </a:r>
            <a:r>
              <a:rPr lang="fr-FR" sz="1400" dirty="0"/>
              <a:t>utonomie est versée par le Département directement à l’établissement. </a:t>
            </a:r>
          </a:p>
        </p:txBody>
      </p:sp>
      <p:sp>
        <p:nvSpPr>
          <p:cNvPr id="6" name="Espace réservé du texte 2">
            <a:extLst>
              <a:ext uri="{FF2B5EF4-FFF2-40B4-BE49-F238E27FC236}">
                <a16:creationId xmlns:a16="http://schemas.microsoft.com/office/drawing/2014/main" id="{EAA76B61-52B3-4949-BA2A-9068B5D0CB0B}"/>
              </a:ext>
            </a:extLst>
          </p:cNvPr>
          <p:cNvSpPr txBox="1">
            <a:spLocks/>
          </p:cNvSpPr>
          <p:nvPr/>
        </p:nvSpPr>
        <p:spPr>
          <a:xfrm>
            <a:off x="373350" y="3084394"/>
            <a:ext cx="3713007" cy="371475"/>
          </a:xfrm>
          <a:prstGeom prst="rect">
            <a:avLst/>
          </a:prstGeom>
        </p:spPr>
        <p:txBody>
          <a:bodyPr vert="horz" lIns="91440" tIns="45720" rIns="91440" bIns="45720" rtlCol="0" anchor="ctr">
            <a:normAutofit/>
          </a:bodyPr>
          <a:lstStyle>
            <a:lvl1pPr marL="0" indent="0" algn="l" defTabSz="755934" rtl="0" eaLnBrk="1" latinLnBrk="0" hangingPunct="1">
              <a:lnSpc>
                <a:spcPct val="100000"/>
              </a:lnSpc>
              <a:spcBef>
                <a:spcPts val="0"/>
              </a:spcBef>
              <a:buFont typeface="Arial" panose="020B0604020202020204" pitchFamily="34" charset="0"/>
              <a:buNone/>
              <a:defRPr sz="1800" b="1" kern="1200" cap="all" baseline="0">
                <a:solidFill>
                  <a:srgbClr val="009FE3"/>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400" dirty="0" err="1"/>
              <a:t>L’apa</a:t>
            </a:r>
            <a:r>
              <a:rPr lang="fr-FR" sz="1400" dirty="0"/>
              <a:t> :</a:t>
            </a:r>
          </a:p>
        </p:txBody>
      </p:sp>
      <p:sp>
        <p:nvSpPr>
          <p:cNvPr id="9" name="Espace réservé du texte 1">
            <a:extLst>
              <a:ext uri="{FF2B5EF4-FFF2-40B4-BE49-F238E27FC236}">
                <a16:creationId xmlns:a16="http://schemas.microsoft.com/office/drawing/2014/main" id="{B33810F7-EEB6-462D-8D58-ABF2833C3B61}"/>
              </a:ext>
            </a:extLst>
          </p:cNvPr>
          <p:cNvSpPr txBox="1">
            <a:spLocks/>
          </p:cNvSpPr>
          <p:nvPr/>
        </p:nvSpPr>
        <p:spPr>
          <a:xfrm>
            <a:off x="378165" y="4640484"/>
            <a:ext cx="3626103" cy="1464237"/>
          </a:xfrm>
          <a:prstGeom prst="rect">
            <a:avLst/>
          </a:prstGeom>
        </p:spPr>
        <p:txBody>
          <a:bodyPr vert="horz" lIns="91440" tIns="45720" rIns="91440" bIns="45720" numCol="1" spcCol="360000" rtlCol="0">
            <a:normAutofit lnSpcReduction="10000"/>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400" dirty="0"/>
              <a:t>Elle est versée par le </a:t>
            </a:r>
            <a:r>
              <a:rPr lang="fr-FR" sz="1400" b="1" dirty="0"/>
              <a:t>Département</a:t>
            </a:r>
            <a:r>
              <a:rPr lang="fr-FR" sz="1400" dirty="0"/>
              <a:t> après enquête sociale et mise en œuvre éventuelle de l’obligation alimentaire prévue par la loi. 	Elle peut être totale ou partielle et les sommes versées font l’objet d’une récupération sur succession si le bénéficiaire dispose d’un patrimoine. </a:t>
            </a:r>
          </a:p>
        </p:txBody>
      </p:sp>
      <p:sp>
        <p:nvSpPr>
          <p:cNvPr id="10" name="Espace réservé du texte 2">
            <a:extLst>
              <a:ext uri="{FF2B5EF4-FFF2-40B4-BE49-F238E27FC236}">
                <a16:creationId xmlns:a16="http://schemas.microsoft.com/office/drawing/2014/main" id="{47715A8E-B70D-4C38-A89F-1A3E625E34C4}"/>
              </a:ext>
            </a:extLst>
          </p:cNvPr>
          <p:cNvSpPr txBox="1">
            <a:spLocks/>
          </p:cNvSpPr>
          <p:nvPr/>
        </p:nvSpPr>
        <p:spPr>
          <a:xfrm>
            <a:off x="373350" y="4217494"/>
            <a:ext cx="3713007" cy="371475"/>
          </a:xfrm>
          <a:prstGeom prst="rect">
            <a:avLst/>
          </a:prstGeom>
        </p:spPr>
        <p:txBody>
          <a:bodyPr vert="horz" lIns="91440" tIns="45720" rIns="91440" bIns="45720" rtlCol="0" anchor="ctr">
            <a:normAutofit/>
          </a:bodyPr>
          <a:lstStyle>
            <a:lvl1pPr marL="0" indent="0" algn="l" defTabSz="755934" rtl="0" eaLnBrk="1" latinLnBrk="0" hangingPunct="1">
              <a:lnSpc>
                <a:spcPct val="100000"/>
              </a:lnSpc>
              <a:spcBef>
                <a:spcPts val="0"/>
              </a:spcBef>
              <a:buFont typeface="Arial" panose="020B0604020202020204" pitchFamily="34" charset="0"/>
              <a:buNone/>
              <a:defRPr sz="1800" b="1" kern="1200" cap="all" baseline="0">
                <a:solidFill>
                  <a:srgbClr val="009FE3"/>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400" dirty="0"/>
              <a:t>L’aide sociale :</a:t>
            </a:r>
          </a:p>
        </p:txBody>
      </p:sp>
      <p:sp>
        <p:nvSpPr>
          <p:cNvPr id="13" name="Espace réservé du texte 1">
            <a:extLst>
              <a:ext uri="{FF2B5EF4-FFF2-40B4-BE49-F238E27FC236}">
                <a16:creationId xmlns:a16="http://schemas.microsoft.com/office/drawing/2014/main" id="{94CF079F-2BA3-47A4-A58D-05128A247323}"/>
              </a:ext>
            </a:extLst>
          </p:cNvPr>
          <p:cNvSpPr txBox="1">
            <a:spLocks/>
          </p:cNvSpPr>
          <p:nvPr/>
        </p:nvSpPr>
        <p:spPr>
          <a:xfrm>
            <a:off x="378165" y="6553469"/>
            <a:ext cx="3626103" cy="1464237"/>
          </a:xfrm>
          <a:prstGeom prst="rect">
            <a:avLst/>
          </a:prstGeom>
        </p:spPr>
        <p:txBody>
          <a:bodyPr vert="horz" lIns="91440" tIns="45720" rIns="91440" bIns="45720" numCol="1" spcCol="360000" rtlCol="0">
            <a:normAutofit lnSpcReduction="10000"/>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400" dirty="0"/>
              <a:t>Il est </a:t>
            </a:r>
            <a:r>
              <a:rPr lang="fr-FR" sz="1400" b="1" dirty="0"/>
              <a:t>fortement recommandé </a:t>
            </a:r>
            <a:r>
              <a:rPr lang="fr-FR" sz="1400" dirty="0"/>
              <a:t>aux résidents de souscrire une complémentaire santé qui les aidera à supporter les frais médicaux qui restent à leur charge. En fonction de leurs revenus, ils peuvent obtenir une aide financière qui couvrira une part de leurs cotisations. </a:t>
            </a:r>
          </a:p>
        </p:txBody>
      </p:sp>
      <p:sp>
        <p:nvSpPr>
          <p:cNvPr id="14" name="Espace réservé du texte 2">
            <a:extLst>
              <a:ext uri="{FF2B5EF4-FFF2-40B4-BE49-F238E27FC236}">
                <a16:creationId xmlns:a16="http://schemas.microsoft.com/office/drawing/2014/main" id="{E68CD361-AD2E-4658-9549-84B2F0ECDC65}"/>
              </a:ext>
            </a:extLst>
          </p:cNvPr>
          <p:cNvSpPr txBox="1">
            <a:spLocks/>
          </p:cNvSpPr>
          <p:nvPr/>
        </p:nvSpPr>
        <p:spPr>
          <a:xfrm>
            <a:off x="373350" y="6143358"/>
            <a:ext cx="3713007" cy="371475"/>
          </a:xfrm>
          <a:prstGeom prst="rect">
            <a:avLst/>
          </a:prstGeom>
        </p:spPr>
        <p:txBody>
          <a:bodyPr vert="horz" lIns="91440" tIns="45720" rIns="91440" bIns="45720" rtlCol="0" anchor="ctr">
            <a:normAutofit/>
          </a:bodyPr>
          <a:lstStyle>
            <a:lvl1pPr marL="0" indent="0" algn="l" defTabSz="755934" rtl="0" eaLnBrk="1" latinLnBrk="0" hangingPunct="1">
              <a:lnSpc>
                <a:spcPct val="100000"/>
              </a:lnSpc>
              <a:spcBef>
                <a:spcPts val="0"/>
              </a:spcBef>
              <a:buFont typeface="Arial" panose="020B0604020202020204" pitchFamily="34" charset="0"/>
              <a:buNone/>
              <a:defRPr sz="1800" b="1" kern="1200" cap="all" baseline="0">
                <a:solidFill>
                  <a:srgbClr val="009FE3"/>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400" dirty="0"/>
              <a:t>Mutuelle complémentaire :</a:t>
            </a:r>
          </a:p>
        </p:txBody>
      </p:sp>
      <p:sp>
        <p:nvSpPr>
          <p:cNvPr id="15" name="AutoShape 2">
            <a:extLst>
              <a:ext uri="{FF2B5EF4-FFF2-40B4-BE49-F238E27FC236}">
                <a16:creationId xmlns:a16="http://schemas.microsoft.com/office/drawing/2014/main" id="{31A59B29-E655-456E-8AE0-659334E4AF6C}"/>
              </a:ext>
            </a:extLst>
          </p:cNvPr>
          <p:cNvSpPr>
            <a:spLocks noChangeArrowheads="1"/>
          </p:cNvSpPr>
          <p:nvPr/>
        </p:nvSpPr>
        <p:spPr bwMode="auto">
          <a:xfrm>
            <a:off x="4086357" y="1889918"/>
            <a:ext cx="3311525" cy="6911975"/>
          </a:xfrm>
          <a:prstGeom prst="flowChartAlternateProcess">
            <a:avLst/>
          </a:prstGeom>
          <a:solidFill>
            <a:srgbClr val="009D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16" name="Text Box 3">
            <a:extLst>
              <a:ext uri="{FF2B5EF4-FFF2-40B4-BE49-F238E27FC236}">
                <a16:creationId xmlns:a16="http://schemas.microsoft.com/office/drawing/2014/main" id="{B094947D-5060-4569-9F52-A03CB2C74581}"/>
              </a:ext>
            </a:extLst>
          </p:cNvPr>
          <p:cNvSpPr txBox="1">
            <a:spLocks noChangeArrowheads="1"/>
          </p:cNvSpPr>
          <p:nvPr/>
        </p:nvSpPr>
        <p:spPr bwMode="auto">
          <a:xfrm>
            <a:off x="4231612" y="2070892"/>
            <a:ext cx="3021013" cy="6550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Aides exceptionnelles	</a:t>
            </a:r>
            <a:br>
              <a:rPr kumimoji="0" lang="fr-FR" altLang="fr-FR" sz="1400" b="1" i="1" u="none" strike="noStrike" cap="none" normalizeH="0" baseline="0" dirty="0">
                <a:ln>
                  <a:noFill/>
                </a:ln>
                <a:solidFill>
                  <a:srgbClr val="FFFFFF"/>
                </a:solidFill>
                <a:effectLst/>
              </a:rPr>
            </a:br>
            <a:r>
              <a:rPr kumimoji="0" lang="fr-FR" altLang="fr-FR" sz="1400" b="0" i="0" u="none" strike="noStrike" cap="none" normalizeH="0" baseline="0" dirty="0">
                <a:ln>
                  <a:noFill/>
                </a:ln>
                <a:solidFill>
                  <a:srgbClr val="FFFFFF"/>
                </a:solidFill>
                <a:effectLst/>
              </a:rPr>
              <a:t>Certains régimes de retraite accordent à leurs ayants-droits des aides financières pour faire face aux frais générés par l’entrée en établissement ou par l’achat d’appareillage (lunettes, appareils dentaires…) .</a:t>
            </a:r>
            <a:endParaRPr kumimoji="0" lang="fr-FR" altLang="fr-FR" sz="1400" b="1" i="0" u="none" strike="noStrike" cap="none" normalizeH="0" baseline="0" dirty="0">
              <a:ln>
                <a:noFill/>
              </a:ln>
              <a:solidFill>
                <a:srgbClr val="FFFFFF"/>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Réduction d’impôts </a:t>
            </a:r>
            <a:r>
              <a:rPr kumimoji="0" lang="fr-FR" altLang="fr-FR" sz="1400" b="1" i="0" u="none" strike="noStrike" cap="none" normalizeH="0" baseline="0" dirty="0">
                <a:ln>
                  <a:noFill/>
                </a:ln>
                <a:solidFill>
                  <a:srgbClr val="FFFFFF"/>
                </a:solidFill>
                <a:effectLst/>
              </a:rPr>
              <a:t>	</a:t>
            </a:r>
            <a:br>
              <a:rPr kumimoji="0" lang="fr-FR" altLang="fr-FR" sz="1400" b="1" i="0" u="none" strike="noStrike" cap="none" normalizeH="0" baseline="0" dirty="0">
                <a:ln>
                  <a:noFill/>
                </a:ln>
                <a:solidFill>
                  <a:srgbClr val="FFFFFF"/>
                </a:solidFill>
                <a:effectLst/>
              </a:rPr>
            </a:br>
            <a:r>
              <a:rPr kumimoji="0" lang="fr-FR" altLang="fr-FR" sz="1400" b="0" i="0" u="none" strike="noStrike" cap="none" normalizeH="0" baseline="0" dirty="0">
                <a:ln>
                  <a:noFill/>
                </a:ln>
                <a:solidFill>
                  <a:srgbClr val="FFFFFF"/>
                </a:solidFill>
                <a:effectLst/>
              </a:rPr>
              <a:t>Les dépenses d’hébergement et de dépendance peuvent, sous conditions, permettre une réduction d’impôts égale à 25% des dépenses réelles. Cette réduction est limitée à 2500 euros par an ou 5000 euros pour un couple.</a:t>
            </a: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Assurances </a:t>
            </a:r>
            <a:br>
              <a:rPr kumimoji="0" lang="fr-FR" altLang="fr-FR" sz="1400" b="1" i="0" u="none" strike="noStrike" cap="none" normalizeH="0" baseline="0" dirty="0">
                <a:ln>
                  <a:noFill/>
                </a:ln>
                <a:solidFill>
                  <a:srgbClr val="FFFFFF"/>
                </a:solidFill>
                <a:effectLst/>
              </a:rPr>
            </a:br>
            <a:r>
              <a:rPr kumimoji="0" lang="fr-FR" altLang="fr-FR" sz="1400" b="0" i="0" u="none" strike="noStrike" cap="none" normalizeH="0" baseline="0" dirty="0">
                <a:ln>
                  <a:noFill/>
                </a:ln>
                <a:solidFill>
                  <a:srgbClr val="FFFFFF"/>
                </a:solidFill>
                <a:effectLst/>
              </a:rPr>
              <a:t>L’établissement dispose d’un contrat d’assurance qui couvre les dommages dans le cadre des lois et réglementations en vigueur. Toutefois il est demandé aux résidents de souscrire un contrat d’assurance responsabilité civile lors de leur séjour au sein de la structure. </a:t>
            </a:r>
            <a:endParaRPr kumimoji="0" lang="fr-FR" altLang="fr-FR"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910031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1539A-E19B-292D-825D-09FBA832244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ECF2AD1-BB13-25AF-1F34-7B76835356EB}"/>
              </a:ext>
            </a:extLst>
          </p:cNvPr>
          <p:cNvSpPr>
            <a:spLocks noGrp="1"/>
          </p:cNvSpPr>
          <p:nvPr>
            <p:ph type="title"/>
          </p:nvPr>
        </p:nvSpPr>
        <p:spPr/>
        <p:txBody>
          <a:bodyPr/>
          <a:lstStyle/>
          <a:p>
            <a:r>
              <a:rPr lang="fr-FR" dirty="0"/>
              <a:t>DETAILS DES DOCUMENTS ANNEXES</a:t>
            </a:r>
          </a:p>
        </p:txBody>
      </p:sp>
      <p:sp>
        <p:nvSpPr>
          <p:cNvPr id="8" name="Espace réservé du texte 7">
            <a:extLst>
              <a:ext uri="{FF2B5EF4-FFF2-40B4-BE49-F238E27FC236}">
                <a16:creationId xmlns:a16="http://schemas.microsoft.com/office/drawing/2014/main" id="{98E2FE76-3809-2899-616C-2530D5CE71E2}"/>
              </a:ext>
            </a:extLst>
          </p:cNvPr>
          <p:cNvSpPr>
            <a:spLocks noGrp="1"/>
          </p:cNvSpPr>
          <p:nvPr>
            <p:ph type="body" sz="quarter" idx="15"/>
          </p:nvPr>
        </p:nvSpPr>
        <p:spPr>
          <a:xfrm>
            <a:off x="498385" y="1321268"/>
            <a:ext cx="6582747" cy="825032"/>
          </a:xfrm>
        </p:spPr>
        <p:txBody>
          <a:bodyPr>
            <a:normAutofit/>
          </a:bodyPr>
          <a:lstStyle/>
          <a:p>
            <a:pPr algn="ctr"/>
            <a:r>
              <a:rPr lang="fr-FR" dirty="0"/>
              <a:t>Liste des pièces délivrées avec le livret d’accueil, </a:t>
            </a:r>
            <a:r>
              <a:rPr lang="fr-FR" u="sng" dirty="0"/>
              <a:t>dès que l’admission est proposée</a:t>
            </a:r>
          </a:p>
        </p:txBody>
      </p:sp>
      <p:sp>
        <p:nvSpPr>
          <p:cNvPr id="2" name="Rectangle : coins arrondis 1">
            <a:extLst>
              <a:ext uri="{FF2B5EF4-FFF2-40B4-BE49-F238E27FC236}">
                <a16:creationId xmlns:a16="http://schemas.microsoft.com/office/drawing/2014/main" id="{44BB2055-85F5-D60A-D3F9-571ABE5DBCCA}"/>
              </a:ext>
            </a:extLst>
          </p:cNvPr>
          <p:cNvSpPr/>
          <p:nvPr/>
        </p:nvSpPr>
        <p:spPr>
          <a:xfrm>
            <a:off x="989408" y="5572125"/>
            <a:ext cx="5600700" cy="14144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Flyer « qu’est-ce qu’une personne de confiance ? </a:t>
            </a:r>
          </a:p>
          <a:p>
            <a:r>
              <a:rPr lang="fr-FR" dirty="0">
                <a:solidFill>
                  <a:schemeClr val="tx1"/>
                </a:solidFill>
              </a:rPr>
              <a:t>Flyer «  Le conseil de vie sociale ça sert à quoi?</a:t>
            </a:r>
          </a:p>
          <a:p>
            <a:r>
              <a:rPr lang="fr-FR" dirty="0">
                <a:solidFill>
                  <a:schemeClr val="tx1"/>
                </a:solidFill>
              </a:rPr>
              <a:t>Flyer « Cellule éthique bientraitance » </a:t>
            </a:r>
          </a:p>
        </p:txBody>
      </p:sp>
      <p:sp>
        <p:nvSpPr>
          <p:cNvPr id="3" name="ZoneTexte 2">
            <a:extLst>
              <a:ext uri="{FF2B5EF4-FFF2-40B4-BE49-F238E27FC236}">
                <a16:creationId xmlns:a16="http://schemas.microsoft.com/office/drawing/2014/main" id="{7D7EBECC-429C-B994-7EC0-C72F572B80B9}"/>
              </a:ext>
            </a:extLst>
          </p:cNvPr>
          <p:cNvSpPr txBox="1"/>
          <p:nvPr/>
        </p:nvSpPr>
        <p:spPr>
          <a:xfrm>
            <a:off x="989408" y="2514600"/>
            <a:ext cx="5497117" cy="2862322"/>
          </a:xfrm>
          <a:prstGeom prst="rect">
            <a:avLst/>
          </a:prstGeom>
          <a:noFill/>
        </p:spPr>
        <p:txBody>
          <a:bodyPr wrap="square" rtlCol="0">
            <a:spAutoFit/>
          </a:bodyPr>
          <a:lstStyle/>
          <a:p>
            <a:pPr marL="285750" indent="-285750">
              <a:buFont typeface="Arial" panose="020B0604020202020204" pitchFamily="34" charset="0"/>
              <a:buChar char="•"/>
            </a:pPr>
            <a:r>
              <a:rPr lang="fr-FR" dirty="0"/>
              <a:t>Autorisation de prise de vues</a:t>
            </a:r>
          </a:p>
          <a:p>
            <a:pPr marL="285750" indent="-285750">
              <a:buFont typeface="Arial" panose="020B0604020202020204" pitchFamily="34" charset="0"/>
              <a:buChar char="•"/>
            </a:pPr>
            <a:r>
              <a:rPr lang="fr-FR" dirty="0"/>
              <a:t>Recueil de mon histoire et mes habitudes de vie</a:t>
            </a:r>
          </a:p>
          <a:p>
            <a:pPr marL="285750" indent="-285750">
              <a:buFont typeface="Arial" panose="020B0604020202020204" pitchFamily="34" charset="0"/>
              <a:buChar char="•"/>
            </a:pPr>
            <a:r>
              <a:rPr lang="fr-FR" dirty="0"/>
              <a:t>Règlement de fonctionnement</a:t>
            </a:r>
          </a:p>
          <a:p>
            <a:pPr marL="285750" indent="-285750">
              <a:buFont typeface="Arial" panose="020B0604020202020204" pitchFamily="34" charset="0"/>
              <a:buChar char="•"/>
            </a:pPr>
            <a:r>
              <a:rPr lang="fr-FR" dirty="0"/>
              <a:t>Contrat de séjour / DIPC</a:t>
            </a:r>
          </a:p>
          <a:p>
            <a:pPr marL="285750" indent="-285750">
              <a:buFont typeface="Arial" panose="020B0604020202020204" pitchFamily="34" charset="0"/>
              <a:buChar char="•"/>
            </a:pPr>
            <a:r>
              <a:rPr lang="fr-FR" dirty="0"/>
              <a:t>Acte de cautionnement solidaire</a:t>
            </a:r>
          </a:p>
          <a:p>
            <a:pPr marL="285750" indent="-285750">
              <a:buFont typeface="Arial" panose="020B0604020202020204" pitchFamily="34" charset="0"/>
              <a:buChar char="•"/>
            </a:pPr>
            <a:r>
              <a:rPr lang="fr-FR" dirty="0"/>
              <a:t>Désignation de la personne de confiance</a:t>
            </a:r>
          </a:p>
          <a:p>
            <a:pPr marL="285750" indent="-285750">
              <a:buFont typeface="Arial" panose="020B0604020202020204" pitchFamily="34" charset="0"/>
              <a:buChar char="•"/>
            </a:pPr>
            <a:r>
              <a:rPr lang="fr-FR" dirty="0"/>
              <a:t>Engagement résiliation dispositif médicaux</a:t>
            </a:r>
          </a:p>
          <a:p>
            <a:pPr marL="285750" indent="-285750">
              <a:buFont typeface="Arial" panose="020B0604020202020204" pitchFamily="34" charset="0"/>
              <a:buChar char="•"/>
            </a:pPr>
            <a:r>
              <a:rPr lang="fr-FR" dirty="0"/>
              <a:t>Consentement utilisation des données personnelles (RGPD)</a:t>
            </a:r>
          </a:p>
          <a:p>
            <a:endParaRPr lang="fr-FR" dirty="0"/>
          </a:p>
        </p:txBody>
      </p:sp>
    </p:spTree>
    <p:extLst>
      <p:ext uri="{BB962C8B-B14F-4D97-AF65-F5344CB8AC3E}">
        <p14:creationId xmlns:p14="http://schemas.microsoft.com/office/powerpoint/2010/main" val="225649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B9D726D-2CAC-4742-9BBD-0753BF2C8EAC}"/>
              </a:ext>
            </a:extLst>
          </p:cNvPr>
          <p:cNvSpPr>
            <a:spLocks noChangeArrowheads="1"/>
          </p:cNvSpPr>
          <p:nvPr/>
        </p:nvSpPr>
        <p:spPr bwMode="auto">
          <a:xfrm>
            <a:off x="19050" y="19050"/>
            <a:ext cx="7524750" cy="5381625"/>
          </a:xfrm>
          <a:prstGeom prst="rect">
            <a:avLst/>
          </a:prstGeom>
          <a:solidFill>
            <a:srgbClr val="282F55"/>
          </a:solidFill>
          <a:ln w="25400" algn="ctr">
            <a:solidFill>
              <a:srgbClr val="0C2F4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dirty="0"/>
          </a:p>
        </p:txBody>
      </p:sp>
      <p:sp>
        <p:nvSpPr>
          <p:cNvPr id="4" name="Espace réservé du texte 3">
            <a:extLst>
              <a:ext uri="{FF2B5EF4-FFF2-40B4-BE49-F238E27FC236}">
                <a16:creationId xmlns:a16="http://schemas.microsoft.com/office/drawing/2014/main" id="{329C40E2-FCE9-4D34-AED6-7287C5835C52}"/>
              </a:ext>
            </a:extLst>
          </p:cNvPr>
          <p:cNvSpPr>
            <a:spLocks noGrp="1"/>
          </p:cNvSpPr>
          <p:nvPr>
            <p:ph type="body" sz="quarter" idx="16"/>
          </p:nvPr>
        </p:nvSpPr>
        <p:spPr>
          <a:xfrm>
            <a:off x="422225" y="1156926"/>
            <a:ext cx="6562904" cy="4195481"/>
          </a:xfrm>
        </p:spPr>
        <p:txBody>
          <a:bodyPr numCol="1">
            <a:noAutofit/>
          </a:bodyPr>
          <a:lstStyle/>
          <a:p>
            <a:r>
              <a:rPr lang="fr-FR" sz="1400" dirty="0">
                <a:solidFill>
                  <a:schemeClr val="bg1"/>
                </a:solidFill>
              </a:rPr>
              <a:t>Madame, Monsieur, </a:t>
            </a:r>
          </a:p>
          <a:p>
            <a:endParaRPr lang="fr-FR" sz="1400" dirty="0">
              <a:solidFill>
                <a:schemeClr val="bg1"/>
              </a:solidFill>
            </a:endParaRPr>
          </a:p>
          <a:p>
            <a:r>
              <a:rPr lang="fr-FR" sz="1400" dirty="0">
                <a:solidFill>
                  <a:schemeClr val="bg1"/>
                </a:solidFill>
              </a:rPr>
              <a:t>L’ensemble du personnel et moi-même vous souhaitons la bienvenue. </a:t>
            </a:r>
          </a:p>
          <a:p>
            <a:endParaRPr lang="fr-FR" sz="1400" dirty="0">
              <a:solidFill>
                <a:schemeClr val="bg1"/>
              </a:solidFill>
            </a:endParaRPr>
          </a:p>
          <a:p>
            <a:r>
              <a:rPr lang="fr-FR" sz="1400" dirty="0">
                <a:solidFill>
                  <a:schemeClr val="bg1"/>
                </a:solidFill>
              </a:rPr>
              <a:t>Ce livret a été réalisé pour faciliter votre séjour et vous permettre de vous sentir en confiance dans notre établissement. </a:t>
            </a:r>
          </a:p>
          <a:p>
            <a:endParaRPr lang="fr-FR" sz="1400" dirty="0">
              <a:solidFill>
                <a:schemeClr val="bg1"/>
              </a:solidFill>
            </a:endParaRPr>
          </a:p>
          <a:p>
            <a:r>
              <a:rPr lang="fr-FR" sz="1400" dirty="0">
                <a:solidFill>
                  <a:schemeClr val="bg1"/>
                </a:solidFill>
              </a:rPr>
              <a:t>La Direction, le corps médical et l’ensemble du personnel ont pour mission de vous apporter non seulement les meilleurs soins mais aussi toute l’aide, l’appui, le confort et le réconfort dont vous pouvez avoir besoin. Nous nous mobilisons chaque jour afin que notre hébergement soit le plus agréable possible.</a:t>
            </a:r>
          </a:p>
          <a:p>
            <a:endParaRPr lang="fr-FR" sz="1400" dirty="0">
              <a:solidFill>
                <a:schemeClr val="bg1"/>
              </a:solidFill>
            </a:endParaRPr>
          </a:p>
          <a:p>
            <a:r>
              <a:rPr lang="fr-FR" sz="1400" dirty="0">
                <a:solidFill>
                  <a:schemeClr val="bg1"/>
                </a:solidFill>
              </a:rPr>
              <a:t>Pour le bien-être et la sécurité de tous, nous vous demandons de bien vouloir vous conformer à notre règlement de fonctionnement.</a:t>
            </a:r>
          </a:p>
          <a:p>
            <a:endParaRPr lang="fr-FR" sz="1400" dirty="0">
              <a:solidFill>
                <a:schemeClr val="bg1"/>
              </a:solidFill>
            </a:endParaRPr>
          </a:p>
          <a:p>
            <a:pPr marL="243065" marR="0" indent="0" algn="just">
              <a:lnSpc>
                <a:spcPct val="119000"/>
              </a:lnSpc>
              <a:spcBef>
                <a:spcPts val="0"/>
              </a:spcBef>
              <a:spcAft>
                <a:spcPts val="0"/>
              </a:spcAft>
            </a:pPr>
            <a:r>
              <a:rPr lang="fr-FR" sz="1400" dirty="0">
                <a:solidFill>
                  <a:schemeClr val="bg1"/>
                </a:solidFill>
              </a:rPr>
              <a:t>Nous vous souhaitons la bienvenue dans l’établissement et espérons que ce livret répondra à vos questions.</a:t>
            </a:r>
            <a:r>
              <a:rPr lang="fr-FR" sz="1400" i="1" kern="1400" dirty="0">
                <a:ln>
                  <a:noFill/>
                </a:ln>
                <a:solidFill>
                  <a:schemeClr val="bg1"/>
                </a:solidFill>
                <a:effectLst/>
              </a:rPr>
              <a:t>  </a:t>
            </a:r>
            <a:endParaRPr lang="fr-FR" sz="1400" kern="1400" dirty="0">
              <a:ln>
                <a:noFill/>
              </a:ln>
              <a:solidFill>
                <a:schemeClr val="bg1"/>
              </a:solidFill>
              <a:effectLst/>
            </a:endParaRPr>
          </a:p>
          <a:p>
            <a:pPr marL="243065" marR="0" indent="0" algn="l">
              <a:lnSpc>
                <a:spcPct val="119000"/>
              </a:lnSpc>
              <a:spcBef>
                <a:spcPts val="0"/>
              </a:spcBef>
              <a:spcAft>
                <a:spcPts val="0"/>
              </a:spcAft>
            </a:pPr>
            <a:r>
              <a:rPr lang="fr-FR" sz="1400" i="1" kern="1400" dirty="0">
                <a:ln>
                  <a:noFill/>
                </a:ln>
                <a:solidFill>
                  <a:schemeClr val="bg1"/>
                </a:solidFill>
                <a:effectLst/>
              </a:rPr>
              <a:t> </a:t>
            </a:r>
            <a:endParaRPr lang="fr-FR" sz="1400" kern="1400" dirty="0">
              <a:ln>
                <a:noFill/>
              </a:ln>
              <a:solidFill>
                <a:schemeClr val="bg1"/>
              </a:solidFill>
              <a:effectLst/>
            </a:endParaRPr>
          </a:p>
          <a:p>
            <a:pPr marL="1487170" marR="0" indent="0" algn="r">
              <a:lnSpc>
                <a:spcPts val="1330"/>
              </a:lnSpc>
              <a:spcBef>
                <a:spcPts val="0"/>
              </a:spcBef>
              <a:spcAft>
                <a:spcPts val="600"/>
              </a:spcAft>
            </a:pPr>
            <a:r>
              <a:rPr lang="fr-FR" sz="1400" i="1" kern="1400" dirty="0">
                <a:ln>
                  <a:noFill/>
                </a:ln>
                <a:solidFill>
                  <a:schemeClr val="bg1"/>
                </a:solidFill>
                <a:effectLst/>
              </a:rPr>
              <a:t>La Directrice</a:t>
            </a:r>
            <a:endParaRPr lang="fr-FR" sz="1400" kern="1400" dirty="0">
              <a:ln>
                <a:noFill/>
              </a:ln>
              <a:solidFill>
                <a:schemeClr val="bg1"/>
              </a:solidFill>
              <a:effectLst/>
            </a:endParaRPr>
          </a:p>
          <a:p>
            <a:endParaRPr lang="fr-FR" sz="1400" dirty="0">
              <a:solidFill>
                <a:schemeClr val="bg1"/>
              </a:solidFill>
            </a:endParaRPr>
          </a:p>
          <a:p>
            <a:endParaRPr lang="fr-FR" sz="1400" dirty="0">
              <a:solidFill>
                <a:schemeClr val="bg1"/>
              </a:solidFill>
            </a:endParaRPr>
          </a:p>
        </p:txBody>
      </p:sp>
      <p:sp>
        <p:nvSpPr>
          <p:cNvPr id="2" name="Titre 1">
            <a:extLst>
              <a:ext uri="{FF2B5EF4-FFF2-40B4-BE49-F238E27FC236}">
                <a16:creationId xmlns:a16="http://schemas.microsoft.com/office/drawing/2014/main" id="{5502B391-75F5-4CA2-A401-2F88B69EB27D}"/>
              </a:ext>
            </a:extLst>
          </p:cNvPr>
          <p:cNvSpPr>
            <a:spLocks noGrp="1"/>
          </p:cNvSpPr>
          <p:nvPr>
            <p:ph type="title"/>
          </p:nvPr>
        </p:nvSpPr>
        <p:spPr/>
        <p:txBody>
          <a:bodyPr/>
          <a:lstStyle/>
          <a:p>
            <a:r>
              <a:rPr lang="fr-FR" dirty="0"/>
              <a:t>Bienvenue à L’Aquarelle </a:t>
            </a:r>
          </a:p>
        </p:txBody>
      </p:sp>
      <p:sp>
        <p:nvSpPr>
          <p:cNvPr id="3" name="Espace réservé du numéro de diapositive 2">
            <a:extLst>
              <a:ext uri="{FF2B5EF4-FFF2-40B4-BE49-F238E27FC236}">
                <a16:creationId xmlns:a16="http://schemas.microsoft.com/office/drawing/2014/main" id="{6C6D17AF-3D46-42EE-AEA8-81FF2A9EEA9D}"/>
              </a:ext>
            </a:extLst>
          </p:cNvPr>
          <p:cNvSpPr>
            <a:spLocks noGrp="1"/>
          </p:cNvSpPr>
          <p:nvPr>
            <p:ph type="sldNum" sz="quarter" idx="12"/>
          </p:nvPr>
        </p:nvSpPr>
        <p:spPr/>
        <p:txBody>
          <a:bodyPr/>
          <a:lstStyle/>
          <a:p>
            <a:fld id="{274AE69A-CA7B-4B37-A02D-5F2B4408247A}" type="slidenum">
              <a:rPr lang="fr-FR" smtClean="0"/>
              <a:pPr/>
              <a:t>2</a:t>
            </a:fld>
            <a:endParaRPr lang="fr-FR" dirty="0"/>
          </a:p>
        </p:txBody>
      </p:sp>
      <p:sp>
        <p:nvSpPr>
          <p:cNvPr id="6" name="Espace réservé du texte 5">
            <a:extLst>
              <a:ext uri="{FF2B5EF4-FFF2-40B4-BE49-F238E27FC236}">
                <a16:creationId xmlns:a16="http://schemas.microsoft.com/office/drawing/2014/main" id="{C755F0EA-D7AB-417A-8C1F-3FB668AD1BBE}"/>
              </a:ext>
            </a:extLst>
          </p:cNvPr>
          <p:cNvSpPr>
            <a:spLocks noGrp="1"/>
          </p:cNvSpPr>
          <p:nvPr>
            <p:ph type="body" sz="quarter" idx="17"/>
          </p:nvPr>
        </p:nvSpPr>
        <p:spPr>
          <a:xfrm>
            <a:off x="367412" y="5345906"/>
            <a:ext cx="6617717" cy="621351"/>
          </a:xfrm>
        </p:spPr>
        <p:txBody>
          <a:bodyPr/>
          <a:lstStyle/>
          <a:p>
            <a:r>
              <a:rPr lang="fr-FR" dirty="0"/>
              <a:t>Présentation générale de l’établissement </a:t>
            </a:r>
          </a:p>
        </p:txBody>
      </p:sp>
      <p:sp>
        <p:nvSpPr>
          <p:cNvPr id="11" name="Espace réservé du texte 3">
            <a:extLst>
              <a:ext uri="{FF2B5EF4-FFF2-40B4-BE49-F238E27FC236}">
                <a16:creationId xmlns:a16="http://schemas.microsoft.com/office/drawing/2014/main" id="{3C3A8669-CD31-40E9-A9F4-8B26B237F11F}"/>
              </a:ext>
            </a:extLst>
          </p:cNvPr>
          <p:cNvSpPr txBox="1">
            <a:spLocks/>
          </p:cNvSpPr>
          <p:nvPr/>
        </p:nvSpPr>
        <p:spPr>
          <a:xfrm>
            <a:off x="367412" y="5779348"/>
            <a:ext cx="6562904" cy="4195481"/>
          </a:xfrm>
          <a:prstGeom prst="rect">
            <a:avLst/>
          </a:prstGeom>
        </p:spPr>
        <p:txBody>
          <a:bodyPr vert="horz" lIns="91440" tIns="45720" rIns="91440" bIns="45720" numCol="1" spcCol="360000" rtlCol="0">
            <a:no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sz="1200" b="1" dirty="0">
                <a:solidFill>
                  <a:schemeClr val="tx1"/>
                </a:solidFill>
              </a:rPr>
              <a:t>L’ÉTABLISSEMENT </a:t>
            </a:r>
          </a:p>
          <a:p>
            <a:r>
              <a:rPr lang="fr-FR" sz="1200" dirty="0">
                <a:solidFill>
                  <a:schemeClr val="tx1"/>
                </a:solidFill>
              </a:rPr>
              <a:t>L’EHPAD L’Aquarelle a pour mission d’accompagner et d’assurer le suivi des résidents présentant une maladie d’Alzheimer ou pathologies apparentées qui peuvent bénéficier de prestations d’aide et de soins spécifiques dans un cadre de vie adapté.</a:t>
            </a:r>
          </a:p>
          <a:p>
            <a:r>
              <a:rPr lang="fr-FR" sz="1200" dirty="0">
                <a:solidFill>
                  <a:schemeClr val="tx1"/>
                </a:solidFill>
              </a:rPr>
              <a:t>Il dispose de 48 places organisées en 4 maisonnées, dont 26 lits en Unité d’Hébergement Renforcé (UHR), et 8 places d’accueil de jour (9h15 à 16h45).</a:t>
            </a:r>
          </a:p>
          <a:p>
            <a:endParaRPr lang="fr-FR" sz="1200" dirty="0">
              <a:solidFill>
                <a:schemeClr val="tx1"/>
              </a:solidFill>
            </a:endParaRPr>
          </a:p>
          <a:p>
            <a:r>
              <a:rPr lang="fr-FR" sz="1200" b="1" dirty="0">
                <a:solidFill>
                  <a:schemeClr val="tx1"/>
                </a:solidFill>
              </a:rPr>
              <a:t>L’EHPAD a été audité en mars 2024 afin de savoir si l’établissement aux différentes recommandations (HAS, gouvernementale, ARS,,,) le rapport est consultable en ligne via le site </a:t>
            </a:r>
            <a:r>
              <a:rPr lang="fr-FR" sz="1200" b="1" dirty="0">
                <a:hlinkClick r:id="rId2"/>
              </a:rPr>
              <a:t>Haute Autorité de Santé - EHPAD AQUARELLE (62)</a:t>
            </a:r>
            <a:r>
              <a:rPr lang="fr-FR" sz="1200" b="1" dirty="0"/>
              <a:t> ou au bureau de la direction.</a:t>
            </a:r>
            <a:endParaRPr lang="fr-FR" sz="1200" b="1" dirty="0">
              <a:solidFill>
                <a:schemeClr val="tx1"/>
              </a:solidFill>
            </a:endParaRPr>
          </a:p>
          <a:p>
            <a:endParaRPr lang="fr-FR" sz="1200" dirty="0">
              <a:solidFill>
                <a:schemeClr val="tx1"/>
              </a:solidFill>
            </a:endParaRPr>
          </a:p>
          <a:p>
            <a:r>
              <a:rPr lang="fr-FR" sz="1200" b="1" dirty="0">
                <a:solidFill>
                  <a:schemeClr val="tx1"/>
                </a:solidFill>
              </a:rPr>
              <a:t>CONTACTS UTILES</a:t>
            </a:r>
          </a:p>
          <a:p>
            <a:pPr marL="285750" indent="-285750">
              <a:buFont typeface="Arial" panose="020B0604020202020204" pitchFamily="34" charset="0"/>
              <a:buChar char="•"/>
            </a:pPr>
            <a:r>
              <a:rPr lang="fr-FR" sz="1200" dirty="0">
                <a:solidFill>
                  <a:schemeClr val="tx1"/>
                </a:solidFill>
              </a:rPr>
              <a:t>Secrétariat de Direction : 03.21.45.87.25 </a:t>
            </a:r>
          </a:p>
          <a:p>
            <a:pPr marL="285750" indent="-285750">
              <a:buFont typeface="Arial" panose="020B0604020202020204" pitchFamily="34" charset="0"/>
              <a:buChar char="•"/>
            </a:pPr>
            <a:r>
              <a:rPr lang="fr-FR" sz="1200" dirty="0">
                <a:solidFill>
                  <a:schemeClr val="tx1"/>
                </a:solidFill>
              </a:rPr>
              <a:t>Infirmière Coordinatrice : 03.21.45.87.44  </a:t>
            </a:r>
          </a:p>
          <a:p>
            <a:pPr marL="285750" indent="-285750">
              <a:buFont typeface="Arial" panose="020B0604020202020204" pitchFamily="34" charset="0"/>
              <a:buChar char="•"/>
            </a:pPr>
            <a:endParaRPr lang="fr-FR" sz="1200" dirty="0">
              <a:solidFill>
                <a:schemeClr val="tx1"/>
              </a:solidFill>
            </a:endParaRPr>
          </a:p>
          <a:p>
            <a:r>
              <a:rPr lang="fr-FR" sz="1200" b="1" dirty="0">
                <a:solidFill>
                  <a:schemeClr val="tx1"/>
                </a:solidFill>
              </a:rPr>
              <a:t>LES AIDES </a:t>
            </a:r>
          </a:p>
          <a:p>
            <a:r>
              <a:rPr lang="fr-FR" sz="1200" dirty="0">
                <a:solidFill>
                  <a:schemeClr val="tx1"/>
                </a:solidFill>
              </a:rPr>
              <a:t>L’établissement est habilité par le Conseil Départemental au titre de l’aide sociale. Les résidents peuvent en fonction de leurs revenus, bénéficier de l’APL.</a:t>
            </a:r>
          </a:p>
          <a:p>
            <a:endParaRPr lang="fr-FR" sz="1200" dirty="0">
              <a:solidFill>
                <a:schemeClr val="tx1"/>
              </a:solidFill>
            </a:endParaRPr>
          </a:p>
          <a:p>
            <a:r>
              <a:rPr lang="fr-FR" sz="1200" b="1" dirty="0">
                <a:solidFill>
                  <a:schemeClr val="tx1"/>
                </a:solidFill>
              </a:rPr>
              <a:t>LE GROUPE AHNAC </a:t>
            </a:r>
          </a:p>
          <a:p>
            <a:r>
              <a:rPr lang="fr-FR" sz="1200" dirty="0">
                <a:solidFill>
                  <a:schemeClr val="tx1"/>
                </a:solidFill>
              </a:rPr>
              <a:t>Etablissement privé à but non lucratif, l’EHPAD est géré depuis son ouverture en 2002 par l’Association Hospitalière Nord Artois Cliniques (AHNAC).</a:t>
            </a:r>
          </a:p>
        </p:txBody>
      </p:sp>
    </p:spTree>
    <p:extLst>
      <p:ext uri="{BB962C8B-B14F-4D97-AF65-F5344CB8AC3E}">
        <p14:creationId xmlns:p14="http://schemas.microsoft.com/office/powerpoint/2010/main" val="3331187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2B9A9A-D776-464F-8D74-CDEBFA7F62F5}"/>
              </a:ext>
            </a:extLst>
          </p:cNvPr>
          <p:cNvSpPr>
            <a:spLocks noGrp="1"/>
          </p:cNvSpPr>
          <p:nvPr>
            <p:ph type="body" sz="quarter" idx="15"/>
          </p:nvPr>
        </p:nvSpPr>
        <p:spPr/>
        <p:txBody>
          <a:bodyPr/>
          <a:lstStyle/>
          <a:p>
            <a:r>
              <a:rPr lang="fr-FR" dirty="0"/>
              <a:t>Tarif </a:t>
            </a:r>
            <a:r>
              <a:rPr lang="fr-FR" dirty="0" err="1"/>
              <a:t>ehpad</a:t>
            </a:r>
            <a:r>
              <a:rPr lang="fr-FR" dirty="0"/>
              <a:t> l’aquarelle</a:t>
            </a:r>
          </a:p>
        </p:txBody>
      </p:sp>
      <p:pic>
        <p:nvPicPr>
          <p:cNvPr id="4" name="Image 3" descr="Une image contenant texte, capture d’écran, Parallèle, Police&#10;&#10;Le contenu généré par l’IA peut être incorrect.">
            <a:extLst>
              <a:ext uri="{FF2B5EF4-FFF2-40B4-BE49-F238E27FC236}">
                <a16:creationId xmlns:a16="http://schemas.microsoft.com/office/drawing/2014/main" id="{E2C0FC3C-ADEC-0E66-A955-0F9BB87DD53E}"/>
              </a:ext>
            </a:extLst>
          </p:cNvPr>
          <p:cNvPicPr>
            <a:picLocks noChangeAspect="1"/>
          </p:cNvPicPr>
          <p:nvPr/>
        </p:nvPicPr>
        <p:blipFill>
          <a:blip r:embed="rId2"/>
          <a:stretch>
            <a:fillRect/>
          </a:stretch>
        </p:blipFill>
        <p:spPr>
          <a:xfrm>
            <a:off x="276216" y="1933753"/>
            <a:ext cx="7007241" cy="7601281"/>
          </a:xfrm>
          <a:prstGeom prst="rect">
            <a:avLst/>
          </a:prstGeom>
        </p:spPr>
      </p:pic>
    </p:spTree>
    <p:extLst>
      <p:ext uri="{BB962C8B-B14F-4D97-AF65-F5344CB8AC3E}">
        <p14:creationId xmlns:p14="http://schemas.microsoft.com/office/powerpoint/2010/main" val="261939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8E9EE43-C26B-4769-9410-6F89B62C142C}"/>
              </a:ext>
            </a:extLst>
          </p:cNvPr>
          <p:cNvSpPr>
            <a:spLocks noGrp="1"/>
          </p:cNvSpPr>
          <p:nvPr>
            <p:ph type="title"/>
          </p:nvPr>
        </p:nvSpPr>
        <p:spPr/>
        <p:txBody>
          <a:bodyPr/>
          <a:lstStyle/>
          <a:p>
            <a:r>
              <a:rPr lang="fr-FR" dirty="0"/>
              <a:t>L’AQUARELLE EN IMAGES</a:t>
            </a:r>
          </a:p>
        </p:txBody>
      </p:sp>
      <p:pic>
        <p:nvPicPr>
          <p:cNvPr id="14338" name="Picture 2">
            <a:extLst>
              <a:ext uri="{FF2B5EF4-FFF2-40B4-BE49-F238E27FC236}">
                <a16:creationId xmlns:a16="http://schemas.microsoft.com/office/drawing/2014/main" id="{9A974E4F-1E9A-4CE2-9C18-8B0B7EFC5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46" b="5046"/>
          <a:stretch>
            <a:fillRect/>
          </a:stretch>
        </p:blipFill>
        <p:spPr bwMode="auto">
          <a:xfrm>
            <a:off x="3756566" y="7027699"/>
            <a:ext cx="3796537" cy="2279122"/>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39" name="Picture 3">
            <a:extLst>
              <a:ext uri="{FF2B5EF4-FFF2-40B4-BE49-F238E27FC236}">
                <a16:creationId xmlns:a16="http://schemas.microsoft.com/office/drawing/2014/main" id="{7C4AC391-2DC4-4114-8D34-2B352C65A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99" r="9599"/>
          <a:stretch>
            <a:fillRect/>
          </a:stretch>
        </p:blipFill>
        <p:spPr bwMode="auto">
          <a:xfrm>
            <a:off x="211675" y="6705600"/>
            <a:ext cx="3575049" cy="2945299"/>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40" name="Picture 4">
            <a:extLst>
              <a:ext uri="{FF2B5EF4-FFF2-40B4-BE49-F238E27FC236}">
                <a16:creationId xmlns:a16="http://schemas.microsoft.com/office/drawing/2014/main" id="{12544E50-4E73-4508-AE7E-F5B6A9125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92" r="8292"/>
          <a:stretch>
            <a:fillRect/>
          </a:stretch>
        </p:blipFill>
        <p:spPr bwMode="auto">
          <a:xfrm>
            <a:off x="4040166" y="1427897"/>
            <a:ext cx="3186113" cy="2558315"/>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41" name="Picture 5">
            <a:extLst>
              <a:ext uri="{FF2B5EF4-FFF2-40B4-BE49-F238E27FC236}">
                <a16:creationId xmlns:a16="http://schemas.microsoft.com/office/drawing/2014/main" id="{AED98453-9D13-4A68-97CF-4D4F21288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548" b="3548"/>
          <a:stretch>
            <a:fillRect/>
          </a:stretch>
        </p:blipFill>
        <p:spPr bwMode="auto">
          <a:xfrm>
            <a:off x="72590" y="4138612"/>
            <a:ext cx="3827462" cy="24145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344" name="Picture 8">
            <a:extLst>
              <a:ext uri="{FF2B5EF4-FFF2-40B4-BE49-F238E27FC236}">
                <a16:creationId xmlns:a16="http://schemas.microsoft.com/office/drawing/2014/main" id="{A69F4364-633D-47E9-B2C1-AE1F8CAA5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7280" y="3986212"/>
            <a:ext cx="3367088" cy="2719388"/>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descr="Une image contenant plante d’intérieur, meubles, table basse, pot de fleurs&#10;&#10;Le contenu généré par l’IA peut être incorrect.">
            <a:extLst>
              <a:ext uri="{FF2B5EF4-FFF2-40B4-BE49-F238E27FC236}">
                <a16:creationId xmlns:a16="http://schemas.microsoft.com/office/drawing/2014/main" id="{DC63A9A5-6D01-5971-D95E-C720878D2BA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19124"/>
          <a:stretch>
            <a:fillRect/>
          </a:stretch>
        </p:blipFill>
        <p:spPr>
          <a:xfrm>
            <a:off x="692985" y="1349282"/>
            <a:ext cx="2586672" cy="2789330"/>
          </a:xfrm>
          <a:prstGeom prst="rect">
            <a:avLst/>
          </a:prstGeom>
          <a:ln>
            <a:noFill/>
          </a:ln>
          <a:effectLst>
            <a:softEdge rad="112500"/>
          </a:effectLst>
        </p:spPr>
      </p:pic>
    </p:spTree>
    <p:extLst>
      <p:ext uri="{BB962C8B-B14F-4D97-AF65-F5344CB8AC3E}">
        <p14:creationId xmlns:p14="http://schemas.microsoft.com/office/powerpoint/2010/main" val="3031540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1B2C8DE-98D2-41B2-A7F1-FC719900557E}"/>
              </a:ext>
            </a:extLst>
          </p:cNvPr>
          <p:cNvSpPr>
            <a:spLocks noGrp="1"/>
          </p:cNvSpPr>
          <p:nvPr>
            <p:ph type="body" sz="quarter" idx="15"/>
          </p:nvPr>
        </p:nvSpPr>
        <p:spPr/>
        <p:txBody>
          <a:bodyPr/>
          <a:lstStyle/>
          <a:p>
            <a:r>
              <a:rPr lang="fr-FR" dirty="0"/>
              <a:t>PLAN ET LOCALISATION</a:t>
            </a:r>
          </a:p>
        </p:txBody>
      </p:sp>
      <p:sp>
        <p:nvSpPr>
          <p:cNvPr id="4" name="Espace réservé du texte 3">
            <a:extLst>
              <a:ext uri="{FF2B5EF4-FFF2-40B4-BE49-F238E27FC236}">
                <a16:creationId xmlns:a16="http://schemas.microsoft.com/office/drawing/2014/main" id="{9A4ECC50-677B-45E4-A243-BB492009E0CF}"/>
              </a:ext>
            </a:extLst>
          </p:cNvPr>
          <p:cNvSpPr>
            <a:spLocks noGrp="1"/>
          </p:cNvSpPr>
          <p:nvPr>
            <p:ph type="body" sz="quarter" idx="20"/>
          </p:nvPr>
        </p:nvSpPr>
        <p:spPr>
          <a:xfrm>
            <a:off x="520107" y="5818945"/>
            <a:ext cx="6681730" cy="1071251"/>
          </a:xfrm>
        </p:spPr>
        <p:txBody>
          <a:bodyPr>
            <a:normAutofit/>
          </a:bodyPr>
          <a:lstStyle/>
          <a:p>
            <a:r>
              <a:rPr lang="fr-FR" dirty="0"/>
              <a:t>	L’EHPAD L’Aquarelle se situe boulevard </a:t>
            </a:r>
            <a:r>
              <a:rPr lang="fr-FR" dirty="0" err="1"/>
              <a:t>Lamendin</a:t>
            </a:r>
            <a:r>
              <a:rPr lang="fr-FR" dirty="0"/>
              <a:t> sur les limites de la ville de Bully-Les-Mines et à proximité des villes de Mazingarbe et Grenay. La ville de Bully-Les-Mines est desservie par une gare SNCF et à la sortie de l’établissement un arrêt d’autobus dessert les différentes villes du secteur.</a:t>
            </a:r>
          </a:p>
          <a:p>
            <a:endParaRPr lang="fr-FR" dirty="0"/>
          </a:p>
        </p:txBody>
      </p:sp>
      <p:sp>
        <p:nvSpPr>
          <p:cNvPr id="5" name="Espace réservé du texte 4">
            <a:extLst>
              <a:ext uri="{FF2B5EF4-FFF2-40B4-BE49-F238E27FC236}">
                <a16:creationId xmlns:a16="http://schemas.microsoft.com/office/drawing/2014/main" id="{A3876F3F-C49B-4663-A24F-91AEC0D20B0F}"/>
              </a:ext>
            </a:extLst>
          </p:cNvPr>
          <p:cNvSpPr>
            <a:spLocks noGrp="1"/>
          </p:cNvSpPr>
          <p:nvPr>
            <p:ph type="body" sz="quarter" idx="21"/>
          </p:nvPr>
        </p:nvSpPr>
        <p:spPr>
          <a:xfrm>
            <a:off x="2329372" y="7183370"/>
            <a:ext cx="3162185" cy="1403224"/>
          </a:xfrm>
        </p:spPr>
        <p:txBody>
          <a:bodyPr/>
          <a:lstStyle/>
          <a:p>
            <a:r>
              <a:rPr lang="fr-FR" dirty="0"/>
              <a:t>EHPAD L’Aquarelle</a:t>
            </a:r>
          </a:p>
          <a:p>
            <a:r>
              <a:rPr lang="fr-FR" dirty="0"/>
              <a:t>Boulevard </a:t>
            </a:r>
            <a:r>
              <a:rPr lang="fr-FR" dirty="0" err="1"/>
              <a:t>Lamendin</a:t>
            </a:r>
            <a:endParaRPr lang="fr-FR" dirty="0"/>
          </a:p>
          <a:p>
            <a:r>
              <a:rPr lang="fr-FR" dirty="0"/>
              <a:t>62160 Bully-Les-Mines</a:t>
            </a:r>
          </a:p>
          <a:p>
            <a:r>
              <a:rPr lang="fr-FR" dirty="0"/>
              <a:t>Tél : 03 21 45 87 20</a:t>
            </a:r>
          </a:p>
          <a:p>
            <a:r>
              <a:rPr lang="fr-FR" sz="1400" kern="1400" dirty="0">
                <a:ln>
                  <a:noFill/>
                </a:ln>
                <a:effectLst/>
                <a:latin typeface="+mn-lt"/>
              </a:rPr>
              <a:t>Mail : ehpad_aquarelle@ahnac.com</a:t>
            </a:r>
          </a:p>
          <a:p>
            <a:endParaRPr lang="fr-FR" dirty="0"/>
          </a:p>
          <a:p>
            <a:endParaRPr lang="fr-FR" dirty="0"/>
          </a:p>
        </p:txBody>
      </p:sp>
      <p:pic>
        <p:nvPicPr>
          <p:cNvPr id="6" name="Image 5">
            <a:extLst>
              <a:ext uri="{FF2B5EF4-FFF2-40B4-BE49-F238E27FC236}">
                <a16:creationId xmlns:a16="http://schemas.microsoft.com/office/drawing/2014/main" id="{82A20051-57C9-4206-977F-45947BD69058}"/>
              </a:ext>
            </a:extLst>
          </p:cNvPr>
          <p:cNvPicPr>
            <a:picLocks noChangeAspect="1"/>
          </p:cNvPicPr>
          <p:nvPr/>
        </p:nvPicPr>
        <p:blipFill>
          <a:blip r:embed="rId2"/>
          <a:stretch>
            <a:fillRect/>
          </a:stretch>
        </p:blipFill>
        <p:spPr>
          <a:xfrm>
            <a:off x="689544" y="1382914"/>
            <a:ext cx="6342857" cy="4142857"/>
          </a:xfrm>
          <a:prstGeom prst="rect">
            <a:avLst/>
          </a:prstGeom>
        </p:spPr>
      </p:pic>
    </p:spTree>
    <p:extLst>
      <p:ext uri="{BB962C8B-B14F-4D97-AF65-F5344CB8AC3E}">
        <p14:creationId xmlns:p14="http://schemas.microsoft.com/office/powerpoint/2010/main" val="2111146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C4CBC-FFB0-4224-AC3E-826D3723A7F5}"/>
              </a:ext>
            </a:extLst>
          </p:cNvPr>
          <p:cNvSpPr>
            <a:spLocks noGrp="1"/>
          </p:cNvSpPr>
          <p:nvPr>
            <p:ph type="title"/>
          </p:nvPr>
        </p:nvSpPr>
        <p:spPr/>
        <p:txBody>
          <a:bodyPr/>
          <a:lstStyle/>
          <a:p>
            <a:pPr algn="ctr"/>
            <a:r>
              <a:rPr lang="fr-FR" dirty="0"/>
              <a:t>Environnement et Locaux</a:t>
            </a:r>
          </a:p>
        </p:txBody>
      </p:sp>
      <p:sp>
        <p:nvSpPr>
          <p:cNvPr id="3" name="Espace réservé du numéro de diapositive 2">
            <a:extLst>
              <a:ext uri="{FF2B5EF4-FFF2-40B4-BE49-F238E27FC236}">
                <a16:creationId xmlns:a16="http://schemas.microsoft.com/office/drawing/2014/main" id="{44030C00-38DF-4A15-9629-DD7106FE14E2}"/>
              </a:ext>
            </a:extLst>
          </p:cNvPr>
          <p:cNvSpPr>
            <a:spLocks noGrp="1"/>
          </p:cNvSpPr>
          <p:nvPr>
            <p:ph type="sldNum" sz="quarter" idx="12"/>
          </p:nvPr>
        </p:nvSpPr>
        <p:spPr/>
        <p:txBody>
          <a:bodyPr/>
          <a:lstStyle/>
          <a:p>
            <a:fld id="{274AE69A-CA7B-4B37-A02D-5F2B4408247A}" type="slidenum">
              <a:rPr lang="fr-FR" smtClean="0"/>
              <a:pPr/>
              <a:t>3</a:t>
            </a:fld>
            <a:endParaRPr lang="fr-FR" dirty="0"/>
          </a:p>
        </p:txBody>
      </p:sp>
      <p:sp>
        <p:nvSpPr>
          <p:cNvPr id="6" name="Espace réservé du texte 5">
            <a:extLst>
              <a:ext uri="{FF2B5EF4-FFF2-40B4-BE49-F238E27FC236}">
                <a16:creationId xmlns:a16="http://schemas.microsoft.com/office/drawing/2014/main" id="{FA7DEA4F-9477-419F-8A09-DF5E9CE68CF2}"/>
              </a:ext>
            </a:extLst>
          </p:cNvPr>
          <p:cNvSpPr>
            <a:spLocks noGrp="1"/>
          </p:cNvSpPr>
          <p:nvPr>
            <p:ph type="body" sz="quarter" idx="15"/>
          </p:nvPr>
        </p:nvSpPr>
        <p:spPr>
          <a:xfrm>
            <a:off x="304800" y="1634173"/>
            <a:ext cx="6487676" cy="371475"/>
          </a:xfrm>
        </p:spPr>
        <p:txBody>
          <a:bodyPr/>
          <a:lstStyle/>
          <a:p>
            <a:r>
              <a:rPr lang="fr-FR" dirty="0"/>
              <a:t>Les chambres :</a:t>
            </a:r>
          </a:p>
        </p:txBody>
      </p:sp>
      <p:sp>
        <p:nvSpPr>
          <p:cNvPr id="7" name="Espace réservé du texte 6">
            <a:extLst>
              <a:ext uri="{FF2B5EF4-FFF2-40B4-BE49-F238E27FC236}">
                <a16:creationId xmlns:a16="http://schemas.microsoft.com/office/drawing/2014/main" id="{FCC4D657-61F9-49B6-BB43-77754108B98A}"/>
              </a:ext>
            </a:extLst>
          </p:cNvPr>
          <p:cNvSpPr>
            <a:spLocks noGrp="1"/>
          </p:cNvSpPr>
          <p:nvPr>
            <p:ph type="body" sz="quarter" idx="16"/>
          </p:nvPr>
        </p:nvSpPr>
        <p:spPr>
          <a:xfrm>
            <a:off x="304800" y="2046784"/>
            <a:ext cx="3475037" cy="5448719"/>
          </a:xfrm>
        </p:spPr>
        <p:txBody>
          <a:bodyPr numCol="1">
            <a:normAutofit/>
          </a:bodyPr>
          <a:lstStyle/>
          <a:p>
            <a:r>
              <a:rPr lang="fr-FR" sz="1400" dirty="0"/>
              <a:t>L'établissement est équipé de </a:t>
            </a:r>
            <a:r>
              <a:rPr lang="fr-FR" sz="1400" b="1" dirty="0"/>
              <a:t>40 chambres individuelles et 4 chambres doubles. </a:t>
            </a:r>
            <a:r>
              <a:rPr lang="fr-FR" sz="1400" dirty="0"/>
              <a:t>Toutes les chambres sont pourvues d’un lit électrique, d’un chevet, d’un fauteuil, d’une armoire, d’un système d’appel ( selon l’unité) et d’un cabinet de toilette comprenant lavabo, douche et W.C. Les chambres sont équipées de volets roulants électriques.</a:t>
            </a:r>
          </a:p>
          <a:p>
            <a:r>
              <a:rPr lang="fr-FR" sz="1400" dirty="0"/>
              <a:t> </a:t>
            </a:r>
          </a:p>
          <a:p>
            <a:r>
              <a:rPr lang="fr-FR" sz="1400" dirty="0"/>
              <a:t>L’attribution de la chambre s’effectue en fonction de critères médicaux spécifiques et de la disponibilité des chambres. Les chambres </a:t>
            </a:r>
            <a:r>
              <a:rPr lang="fr-FR" sz="1400" b="1" dirty="0"/>
              <a:t>peuvent être personnalisées </a:t>
            </a:r>
            <a:r>
              <a:rPr lang="fr-FR" sz="1400" dirty="0"/>
              <a:t>avec de petits objets personnels. </a:t>
            </a:r>
          </a:p>
          <a:p>
            <a:endParaRPr lang="fr-FR" sz="1400" dirty="0"/>
          </a:p>
          <a:p>
            <a:r>
              <a:rPr lang="fr-FR" sz="1400" dirty="0"/>
              <a:t>Si le résident amène son </a:t>
            </a:r>
            <a:r>
              <a:rPr lang="fr-FR" sz="1400" b="1" dirty="0"/>
              <a:t>téléviseur</a:t>
            </a:r>
            <a:r>
              <a:rPr lang="fr-FR" sz="1400" dirty="0"/>
              <a:t>, celui-ci doit être en bon état de fonctionnement. Dans tous les cas, la redevance reste à la charge du résident dans la mesure où il ne bénéficie pas d’exonération (conditions d’âge et de ressources).</a:t>
            </a:r>
          </a:p>
          <a:p>
            <a:endParaRPr lang="fr-FR" sz="1400" dirty="0"/>
          </a:p>
        </p:txBody>
      </p:sp>
      <p:sp>
        <p:nvSpPr>
          <p:cNvPr id="8" name="Espace réservé du texte 3">
            <a:extLst>
              <a:ext uri="{FF2B5EF4-FFF2-40B4-BE49-F238E27FC236}">
                <a16:creationId xmlns:a16="http://schemas.microsoft.com/office/drawing/2014/main" id="{1E166E2F-6879-47C6-BC9F-8B85759A88A2}"/>
              </a:ext>
            </a:extLst>
          </p:cNvPr>
          <p:cNvSpPr txBox="1">
            <a:spLocks/>
          </p:cNvSpPr>
          <p:nvPr/>
        </p:nvSpPr>
        <p:spPr>
          <a:xfrm>
            <a:off x="498385" y="1061756"/>
            <a:ext cx="6562904" cy="492515"/>
          </a:xfrm>
          <a:prstGeom prst="rect">
            <a:avLst/>
          </a:prstGeom>
        </p:spPr>
        <p:txBody>
          <a:bodyPr vert="horz" lIns="91440" tIns="45720" rIns="91440" bIns="45720" numCol="1" spcCol="360000" rtlCol="0">
            <a:no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r>
              <a:rPr lang="fr-FR" sz="1400" i="1" dirty="0">
                <a:solidFill>
                  <a:schemeClr val="tx1"/>
                </a:solidFill>
              </a:rPr>
              <a:t>La résidence est située dans la commune de Bully-les-Mines dans le Pas-De-Calais à 10 minutes de Lens et 20 minutes de Béthune.</a:t>
            </a:r>
          </a:p>
        </p:txBody>
      </p:sp>
      <p:pic>
        <p:nvPicPr>
          <p:cNvPr id="2050" name="Picture 2">
            <a:extLst>
              <a:ext uri="{FF2B5EF4-FFF2-40B4-BE49-F238E27FC236}">
                <a16:creationId xmlns:a16="http://schemas.microsoft.com/office/drawing/2014/main" id="{350C1406-8ECE-40A4-8B41-55440FB2E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609600" cy="720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4" name="Picture 6">
            <a:extLst>
              <a:ext uri="{FF2B5EF4-FFF2-40B4-BE49-F238E27FC236}">
                <a16:creationId xmlns:a16="http://schemas.microsoft.com/office/drawing/2014/main" id="{D1C87558-457B-4A3D-9E33-F1F170385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472640"/>
            <a:ext cx="3475037" cy="2278445"/>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9" name="Group 7">
            <a:extLst>
              <a:ext uri="{FF2B5EF4-FFF2-40B4-BE49-F238E27FC236}">
                <a16:creationId xmlns:a16="http://schemas.microsoft.com/office/drawing/2014/main" id="{E3301A71-B8E8-4370-A720-813B2EA84424}"/>
              </a:ext>
            </a:extLst>
          </p:cNvPr>
          <p:cNvGrpSpPr>
            <a:grpSpLocks/>
          </p:cNvGrpSpPr>
          <p:nvPr/>
        </p:nvGrpSpPr>
        <p:grpSpPr bwMode="auto">
          <a:xfrm>
            <a:off x="3882888" y="1713061"/>
            <a:ext cx="3569498" cy="4754000"/>
            <a:chOff x="117917737" y="108220926"/>
            <a:chExt cx="3508345" cy="4942645"/>
          </a:xfrm>
        </p:grpSpPr>
        <p:sp>
          <p:nvSpPr>
            <p:cNvPr id="10" name="AutoShape 8">
              <a:extLst>
                <a:ext uri="{FF2B5EF4-FFF2-40B4-BE49-F238E27FC236}">
                  <a16:creationId xmlns:a16="http://schemas.microsoft.com/office/drawing/2014/main" id="{39BCF1BD-1830-47EE-A15C-21399F9A1E26}"/>
                </a:ext>
              </a:extLst>
            </p:cNvPr>
            <p:cNvSpPr>
              <a:spLocks noChangeArrowheads="1"/>
            </p:cNvSpPr>
            <p:nvPr/>
          </p:nvSpPr>
          <p:spPr bwMode="auto">
            <a:xfrm>
              <a:off x="117917737" y="108220926"/>
              <a:ext cx="3508345" cy="4942645"/>
            </a:xfrm>
            <a:prstGeom prst="flowChartAlternateProcess">
              <a:avLst/>
            </a:prstGeom>
            <a:solidFill>
              <a:srgbClr val="282F5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11" name="Text Box 9">
              <a:extLst>
                <a:ext uri="{FF2B5EF4-FFF2-40B4-BE49-F238E27FC236}">
                  <a16:creationId xmlns:a16="http://schemas.microsoft.com/office/drawing/2014/main" id="{DC92AE5C-F788-4B85-812D-E1BB0561BD38}"/>
                </a:ext>
              </a:extLst>
            </p:cNvPr>
            <p:cNvSpPr txBox="1">
              <a:spLocks noChangeArrowheads="1"/>
            </p:cNvSpPr>
            <p:nvPr/>
          </p:nvSpPr>
          <p:spPr bwMode="auto">
            <a:xfrm>
              <a:off x="117995771" y="108430000"/>
              <a:ext cx="3352276" cy="4642887"/>
            </a:xfrm>
            <a:prstGeom prst="rect">
              <a:avLst/>
            </a:prstGeom>
            <a:noFill/>
            <a:ln>
              <a:noFill/>
            </a:ln>
            <a:effectLst/>
            <a:extLst>
              <a:ext uri="{909E8E84-426E-40DD-AFC4-6F175D3DCCD1}">
                <a14:hiddenFill xmlns:a14="http://schemas.microsoft.com/office/drawing/2010/main">
                  <a:solidFill>
                    <a:srgbClr val="009DE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1" u="none" strike="noStrike" cap="none" normalizeH="0" baseline="0" dirty="0">
                  <a:ln>
                    <a:noFill/>
                  </a:ln>
                  <a:solidFill>
                    <a:srgbClr val="FFFFFF"/>
                  </a:solidFill>
                  <a:effectLst/>
                </a:rPr>
                <a:t>   L'UNITE D'HEBERGEMENT RENFORCEE (UHR)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FFFFFF"/>
                  </a:solidFill>
                  <a:effectLst/>
                </a:rPr>
                <a:t>L’UHR </a:t>
              </a:r>
              <a:r>
                <a:rPr kumimoji="0" lang="fr-FR" altLang="fr-FR" sz="1200" b="0" i="0" u="none" strike="noStrike" cap="none" normalizeH="0" baseline="0" dirty="0">
                  <a:ln>
                    <a:noFill/>
                  </a:ln>
                  <a:solidFill>
                    <a:srgbClr val="FFFFFF"/>
                  </a:solidFill>
                  <a:effectLst/>
                </a:rPr>
                <a:t>offre un hébergement aux résidents souffrant de la </a:t>
              </a:r>
              <a:r>
                <a:rPr kumimoji="0" lang="fr-FR" altLang="fr-FR" sz="1200" b="1" i="0" u="none" strike="noStrike" cap="none" normalizeH="0" baseline="0" dirty="0">
                  <a:ln>
                    <a:noFill/>
                  </a:ln>
                  <a:solidFill>
                    <a:srgbClr val="FFFFFF"/>
                  </a:solidFill>
                  <a:effectLst/>
                </a:rPr>
                <a:t>maladie d’Alzheimer </a:t>
              </a:r>
              <a:r>
                <a:rPr kumimoji="0" lang="fr-FR" altLang="fr-FR" sz="1200" b="0" i="0" u="none" strike="noStrike" cap="none" normalizeH="0" baseline="0" dirty="0">
                  <a:ln>
                    <a:noFill/>
                  </a:ln>
                  <a:solidFill>
                    <a:srgbClr val="FFFFFF"/>
                  </a:solidFill>
                  <a:effectLst/>
                </a:rPr>
                <a:t>avec des </a:t>
              </a:r>
              <a:r>
                <a:rPr kumimoji="0" lang="fr-FR" altLang="fr-FR" sz="1200" b="1" i="0" u="none" strike="noStrike" cap="none" normalizeH="0" baseline="0" dirty="0">
                  <a:ln>
                    <a:noFill/>
                  </a:ln>
                  <a:solidFill>
                    <a:srgbClr val="FFFFFF"/>
                  </a:solidFill>
                  <a:effectLst/>
                </a:rPr>
                <a:t>troubles sévères du comportement </a:t>
              </a:r>
              <a:r>
                <a:rPr kumimoji="0" lang="fr-FR" altLang="fr-FR" sz="1200" b="0" i="0" u="none" strike="noStrike" cap="none" normalizeH="0" baseline="0" dirty="0">
                  <a:ln>
                    <a:noFill/>
                  </a:ln>
                  <a:solidFill>
                    <a:srgbClr val="FFFFFF"/>
                  </a:solidFill>
                  <a:effectLst/>
                </a:rPr>
                <a:t>qui altèrent leur sécurité et celles des autres résidents. Elle propose un accompagnement nuit et jour.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FFFFFF"/>
                  </a:solidFill>
                  <a:effectLst/>
                </a:rPr>
                <a:t>Ces unités peuvent accueillir au total </a:t>
              </a:r>
              <a:r>
                <a:rPr kumimoji="0" lang="fr-FR" altLang="fr-FR" sz="1200" b="1" i="0" u="none" strike="noStrike" cap="none" normalizeH="0" baseline="0" dirty="0">
                  <a:ln>
                    <a:noFill/>
                  </a:ln>
                  <a:solidFill>
                    <a:srgbClr val="FFFFFF"/>
                  </a:solidFill>
                  <a:effectLst/>
                </a:rPr>
                <a:t>26 personnes </a:t>
              </a:r>
              <a:r>
                <a:rPr kumimoji="0" lang="fr-FR" altLang="fr-FR" sz="1200" b="0" i="0" u="none" strike="noStrike" cap="none" normalizeH="0" baseline="0" dirty="0">
                  <a:ln>
                    <a:noFill/>
                  </a:ln>
                  <a:solidFill>
                    <a:srgbClr val="FFFFFF"/>
                  </a:solidFill>
                  <a:effectLst/>
                </a:rPr>
                <a:t>provenant aussi bien de leur domicile, d’EHPAD ou d’autres établissements sanitaires ou médico-sociaux.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FFFFFF"/>
                  </a:solidFill>
                  <a:effectLst/>
                </a:rPr>
                <a:t>L’admission </a:t>
              </a:r>
              <a:r>
                <a:rPr kumimoji="0" lang="fr-FR" altLang="fr-FR" sz="1200" b="0" i="0" u="none" strike="noStrike" cap="none" normalizeH="0" baseline="0" dirty="0">
                  <a:ln>
                    <a:noFill/>
                  </a:ln>
                  <a:solidFill>
                    <a:srgbClr val="FFFFFF"/>
                  </a:solidFill>
                  <a:effectLst/>
                </a:rPr>
                <a:t>repose sur le diagnostic du médecin coordonnateur de l’établissement qui valide ou non la demande d’admission en fonction des critères* et des places disponibles.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FFFFFF"/>
                  </a:solidFill>
                  <a:effectLst/>
                </a:rPr>
                <a:t>La sortie </a:t>
              </a:r>
              <a:r>
                <a:rPr kumimoji="0" lang="fr-FR" altLang="fr-FR" sz="1200" b="0" i="0" u="none" strike="noStrike" cap="none" normalizeH="0" baseline="0" dirty="0">
                  <a:ln>
                    <a:noFill/>
                  </a:ln>
                  <a:solidFill>
                    <a:srgbClr val="FFFFFF"/>
                  </a:solidFill>
                  <a:effectLst/>
                </a:rPr>
                <a:t>d’un résident de l’UHR se fait si la personne est alitée ou lorsque la mobilité est réduite (fauteuil) ou si les troubles du comportement ont diminué de façon significative.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FFFFFF"/>
                  </a:solidFill>
                  <a:effectLst/>
                </a:rPr>
                <a:t>Une réorientation en interne ou en externe peut être proposée selon les  places disponibles.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FFFFFF"/>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chemeClr val="tx1"/>
                </a:solidFill>
                <a:effectLst/>
              </a:endParaRPr>
            </a:p>
          </p:txBody>
        </p:sp>
      </p:grpSp>
      <p:grpSp>
        <p:nvGrpSpPr>
          <p:cNvPr id="12" name="Group 10">
            <a:extLst>
              <a:ext uri="{FF2B5EF4-FFF2-40B4-BE49-F238E27FC236}">
                <a16:creationId xmlns:a16="http://schemas.microsoft.com/office/drawing/2014/main" id="{0D7F16D2-CC73-4519-9B8F-39409C90F0E7}"/>
              </a:ext>
            </a:extLst>
          </p:cNvPr>
          <p:cNvGrpSpPr>
            <a:grpSpLocks/>
          </p:cNvGrpSpPr>
          <p:nvPr/>
        </p:nvGrpSpPr>
        <p:grpSpPr bwMode="auto">
          <a:xfrm>
            <a:off x="3882888" y="6761242"/>
            <a:ext cx="3508375" cy="3053375"/>
            <a:chOff x="106606389" y="112200955"/>
            <a:chExt cx="3443377" cy="3120456"/>
          </a:xfrm>
        </p:grpSpPr>
        <p:sp>
          <p:nvSpPr>
            <p:cNvPr id="13" name="AutoShape 11">
              <a:extLst>
                <a:ext uri="{FF2B5EF4-FFF2-40B4-BE49-F238E27FC236}">
                  <a16:creationId xmlns:a16="http://schemas.microsoft.com/office/drawing/2014/main" id="{BD3CCEA9-7675-408F-87C0-E141B1682140}"/>
                </a:ext>
              </a:extLst>
            </p:cNvPr>
            <p:cNvSpPr>
              <a:spLocks noChangeArrowheads="1"/>
            </p:cNvSpPr>
            <p:nvPr/>
          </p:nvSpPr>
          <p:spPr bwMode="auto">
            <a:xfrm>
              <a:off x="106606389" y="112200955"/>
              <a:ext cx="3443377" cy="3055565"/>
            </a:xfrm>
            <a:prstGeom prst="flowChartAlternateProcess">
              <a:avLst/>
            </a:prstGeom>
            <a:solidFill>
              <a:srgbClr val="009D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14" name="Text Box 12">
              <a:extLst>
                <a:ext uri="{FF2B5EF4-FFF2-40B4-BE49-F238E27FC236}">
                  <a16:creationId xmlns:a16="http://schemas.microsoft.com/office/drawing/2014/main" id="{3613ACDC-B5BE-4188-94FD-81F423BA91CC}"/>
                </a:ext>
              </a:extLst>
            </p:cNvPr>
            <p:cNvSpPr txBox="1">
              <a:spLocks noChangeArrowheads="1"/>
            </p:cNvSpPr>
            <p:nvPr/>
          </p:nvSpPr>
          <p:spPr bwMode="auto">
            <a:xfrm>
              <a:off x="106715170" y="112293731"/>
              <a:ext cx="3285806" cy="30276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1" u="none" strike="noStrike" cap="none" normalizeH="0" baseline="0" dirty="0">
                  <a:ln>
                    <a:noFill/>
                  </a:ln>
                  <a:solidFill>
                    <a:srgbClr val="FFFFFF"/>
                  </a:solidFill>
                  <a:effectLst/>
                </a:rPr>
                <a:t>SECURITE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FFFFFF"/>
                  </a:solidFill>
                  <a:effectLst/>
                </a:rPr>
                <a:t>Les chambres disposent d’un système de sécurité incendie et d’un système d’appel auquel le personnel de l’établissement répond 24h/24.</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FFFFFF"/>
                  </a:solidFill>
                  <a:effectLst/>
                </a:rPr>
                <a:t>L’établissement dispose d’un coffre dans lequel le résident peut effectuer un dépôt des objets de valeur qu’il a en sa possession. Un reçu lui est remis après inventaire des objets déposés. Pour les biens non déposés, l’établissement ne saurait être tenu responsable en cas de perte, de vol ou de dégradation. L’établissement décline toute responsabilité en cas de perte ou de vol de prothèses auditives, dentaires ou de lunettes.</a:t>
              </a:r>
              <a:endParaRPr kumimoji="0" lang="fr-FR" altLang="fr-FR" sz="1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62292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9893262-1B92-412E-8B64-3D50D139889D}"/>
              </a:ext>
            </a:extLst>
          </p:cNvPr>
          <p:cNvSpPr>
            <a:spLocks noGrp="1"/>
          </p:cNvSpPr>
          <p:nvPr>
            <p:ph type="body" sz="quarter" idx="15"/>
          </p:nvPr>
        </p:nvSpPr>
        <p:spPr>
          <a:xfrm>
            <a:off x="488461" y="368631"/>
            <a:ext cx="6582747" cy="371475"/>
          </a:xfrm>
        </p:spPr>
        <p:txBody>
          <a:bodyPr/>
          <a:lstStyle/>
          <a:p>
            <a:pPr algn="ctr"/>
            <a:r>
              <a:rPr lang="fr-FR" dirty="0"/>
              <a:t>Repas et activités </a:t>
            </a:r>
          </a:p>
        </p:txBody>
      </p:sp>
      <p:sp>
        <p:nvSpPr>
          <p:cNvPr id="3" name="Espace réservé du texte 2">
            <a:extLst>
              <a:ext uri="{FF2B5EF4-FFF2-40B4-BE49-F238E27FC236}">
                <a16:creationId xmlns:a16="http://schemas.microsoft.com/office/drawing/2014/main" id="{457A6242-FBCD-47C9-9906-4F33098DBF6E}"/>
              </a:ext>
            </a:extLst>
          </p:cNvPr>
          <p:cNvSpPr>
            <a:spLocks noGrp="1"/>
          </p:cNvSpPr>
          <p:nvPr>
            <p:ph type="body" sz="quarter" idx="20"/>
          </p:nvPr>
        </p:nvSpPr>
        <p:spPr>
          <a:xfrm>
            <a:off x="488461" y="2402807"/>
            <a:ext cx="3117624" cy="5260123"/>
          </a:xfrm>
        </p:spPr>
        <p:txBody>
          <a:bodyPr>
            <a:noAutofit/>
          </a:bodyPr>
          <a:lstStyle/>
          <a:p>
            <a:pPr marL="0" marR="0" indent="0" algn="just">
              <a:lnSpc>
                <a:spcPct val="119000"/>
              </a:lnSpc>
              <a:spcBef>
                <a:spcPts val="0"/>
              </a:spcBef>
              <a:spcAft>
                <a:spcPts val="600"/>
              </a:spcAft>
            </a:pPr>
            <a:r>
              <a:rPr lang="fr-FR" sz="1200" kern="1400" dirty="0">
                <a:ln>
                  <a:noFill/>
                </a:ln>
                <a:solidFill>
                  <a:srgbClr val="282F55"/>
                </a:solidFill>
                <a:effectLst/>
              </a:rPr>
              <a:t>Tous les repas sont préparés par la cuisine centrale du Groupe AHNAC. Une commission de restauration se réunit à chaque changement de cycle, afin d’échanger sur la diversité des repas et  menus proposés par la diététicienne.</a:t>
            </a:r>
            <a:endParaRPr lang="fr-FR" sz="1200" kern="1400" dirty="0">
              <a:ln>
                <a:noFill/>
              </a:ln>
              <a:solidFill>
                <a:srgbClr val="000000"/>
              </a:solidFill>
              <a:effectLst/>
            </a:endParaRPr>
          </a:p>
          <a:p>
            <a:pPr marL="0" marR="0" indent="0" algn="just">
              <a:lnSpc>
                <a:spcPct val="119000"/>
              </a:lnSpc>
              <a:spcBef>
                <a:spcPts val="0"/>
              </a:spcBef>
              <a:spcAft>
                <a:spcPts val="600"/>
              </a:spcAft>
            </a:pPr>
            <a:r>
              <a:rPr lang="fr-FR" sz="1200" kern="1400" dirty="0">
                <a:ln>
                  <a:noFill/>
                </a:ln>
                <a:solidFill>
                  <a:srgbClr val="282F55"/>
                </a:solidFill>
                <a:effectLst/>
              </a:rPr>
              <a:t>  Les horaires des repas sont les suivants : </a:t>
            </a:r>
            <a:endParaRPr lang="fr-FR" sz="1200" kern="1400" dirty="0">
              <a:ln>
                <a:noFill/>
              </a:ln>
              <a:solidFill>
                <a:srgbClr val="000000"/>
              </a:solidFill>
              <a:effectLst/>
            </a:endParaRPr>
          </a:p>
          <a:p>
            <a:pPr marL="0" marR="0" indent="0" algn="just">
              <a:lnSpc>
                <a:spcPct val="119000"/>
              </a:lnSpc>
              <a:spcBef>
                <a:spcPts val="0"/>
              </a:spcBef>
              <a:spcAft>
                <a:spcPts val="600"/>
              </a:spcAft>
            </a:pPr>
            <a:r>
              <a:rPr lang="fr-FR" sz="1200" b="1" kern="1400" dirty="0">
                <a:ln>
                  <a:noFill/>
                </a:ln>
                <a:solidFill>
                  <a:srgbClr val="282F55"/>
                </a:solidFill>
                <a:effectLst/>
              </a:rPr>
              <a:t>Petit-déjeuner	 à partir de 08h30</a:t>
            </a:r>
            <a:endParaRPr lang="fr-FR" sz="1200" kern="1400" dirty="0">
              <a:ln>
                <a:noFill/>
              </a:ln>
              <a:solidFill>
                <a:srgbClr val="000000"/>
              </a:solidFill>
              <a:effectLst/>
            </a:endParaRPr>
          </a:p>
          <a:p>
            <a:pPr marL="0" marR="0" indent="0" algn="just">
              <a:lnSpc>
                <a:spcPct val="119000"/>
              </a:lnSpc>
              <a:spcBef>
                <a:spcPts val="0"/>
              </a:spcBef>
              <a:spcAft>
                <a:spcPts val="600"/>
              </a:spcAft>
            </a:pPr>
            <a:r>
              <a:rPr lang="fr-FR" sz="1200" b="1" kern="1400" dirty="0">
                <a:ln>
                  <a:noFill/>
                </a:ln>
                <a:solidFill>
                  <a:srgbClr val="282F55"/>
                </a:solidFill>
                <a:effectLst/>
              </a:rPr>
              <a:t>Déjeuner 		à 12h30</a:t>
            </a:r>
            <a:endParaRPr lang="fr-FR" sz="1200" kern="1400" dirty="0">
              <a:ln>
                <a:noFill/>
              </a:ln>
              <a:solidFill>
                <a:srgbClr val="000000"/>
              </a:solidFill>
              <a:effectLst/>
            </a:endParaRPr>
          </a:p>
          <a:p>
            <a:pPr marL="0" marR="0" indent="0" algn="just">
              <a:lnSpc>
                <a:spcPct val="118000"/>
              </a:lnSpc>
              <a:spcBef>
                <a:spcPts val="0"/>
              </a:spcBef>
              <a:spcAft>
                <a:spcPts val="600"/>
              </a:spcAft>
            </a:pPr>
            <a:r>
              <a:rPr lang="fr-FR" sz="1200" b="1" kern="1400" dirty="0">
                <a:ln>
                  <a:noFill/>
                </a:ln>
                <a:solidFill>
                  <a:srgbClr val="282F55"/>
                </a:solidFill>
                <a:effectLst/>
              </a:rPr>
              <a:t>Diner 		à partir de 18h00</a:t>
            </a:r>
            <a:endParaRPr lang="fr-FR" sz="1200" kern="1400" dirty="0">
              <a:ln>
                <a:noFill/>
              </a:ln>
              <a:solidFill>
                <a:srgbClr val="000000"/>
              </a:solidFill>
              <a:effectLst/>
            </a:endParaRPr>
          </a:p>
          <a:p>
            <a:pPr marL="0" marR="0" indent="0" algn="just">
              <a:lnSpc>
                <a:spcPct val="119000"/>
              </a:lnSpc>
              <a:spcBef>
                <a:spcPts val="0"/>
              </a:spcBef>
              <a:spcAft>
                <a:spcPts val="0"/>
              </a:spcAft>
            </a:pPr>
            <a:r>
              <a:rPr lang="fr-FR" sz="1200" kern="1400" dirty="0">
                <a:ln>
                  <a:noFill/>
                </a:ln>
                <a:solidFill>
                  <a:srgbClr val="282F55"/>
                </a:solidFill>
                <a:effectLst/>
              </a:rPr>
              <a:t>Un goûter est servi dans le courant de l’après-midi. Une collation est systématiquement proposée aux résidents en soirée, pendant la nuit ou dès le réveil de celui ci afin de limiter le jeûne nocturne tout en respectant le rythme nycthéméral de chacun. </a:t>
            </a:r>
            <a:endParaRPr lang="fr-FR" sz="1200" kern="1400" dirty="0">
              <a:ln>
                <a:noFill/>
              </a:ln>
              <a:solidFill>
                <a:srgbClr val="000000"/>
              </a:solidFill>
              <a:effectLst/>
            </a:endParaRPr>
          </a:p>
          <a:p>
            <a:pPr marL="0" marR="0" indent="0" algn="just">
              <a:lnSpc>
                <a:spcPct val="119000"/>
              </a:lnSpc>
              <a:spcBef>
                <a:spcPts val="0"/>
              </a:spcBef>
              <a:spcAft>
                <a:spcPts val="600"/>
              </a:spcAft>
            </a:pPr>
            <a:r>
              <a:rPr lang="fr-FR" sz="1200" kern="1400" dirty="0">
                <a:ln>
                  <a:noFill/>
                </a:ln>
                <a:solidFill>
                  <a:srgbClr val="282F55"/>
                </a:solidFill>
                <a:effectLst/>
              </a:rPr>
              <a:t>Le résident peut également recevoir des invités à déjeuner dans les espaces prévus à cet effet, sous réserve de prévenir au moins 48 heures à l’avance le secrétariat. </a:t>
            </a:r>
            <a:endParaRPr lang="fr-FR" sz="1200" kern="1400" dirty="0">
              <a:ln>
                <a:noFill/>
              </a:ln>
              <a:solidFill>
                <a:srgbClr val="000000"/>
              </a:solidFill>
              <a:effectLst/>
            </a:endParaRPr>
          </a:p>
          <a:p>
            <a:pPr marL="0" marR="0" indent="0" algn="just">
              <a:lnSpc>
                <a:spcPct val="119000"/>
              </a:lnSpc>
              <a:spcBef>
                <a:spcPts val="0"/>
              </a:spcBef>
              <a:spcAft>
                <a:spcPts val="600"/>
              </a:spcAft>
            </a:pPr>
            <a:r>
              <a:rPr lang="fr-FR" sz="1200" kern="1400" dirty="0">
                <a:ln>
                  <a:noFill/>
                </a:ln>
                <a:solidFill>
                  <a:srgbClr val="282F55"/>
                </a:solidFill>
                <a:effectLst/>
              </a:rPr>
              <a:t>Le paiement s’effectue à la réservation.</a:t>
            </a:r>
            <a:endParaRPr lang="fr-FR" sz="1200" kern="1400" dirty="0">
              <a:ln>
                <a:noFill/>
              </a:ln>
              <a:solidFill>
                <a:srgbClr val="000000"/>
              </a:solidFill>
              <a:effectLst/>
            </a:endParaRPr>
          </a:p>
          <a:p>
            <a:pPr marL="0" marR="0" indent="0" algn="l">
              <a:lnSpc>
                <a:spcPct val="119000"/>
              </a:lnSpc>
              <a:spcBef>
                <a:spcPts val="0"/>
              </a:spcBef>
              <a:spcAft>
                <a:spcPts val="600"/>
              </a:spcAft>
            </a:pPr>
            <a:r>
              <a:rPr lang="fr-FR" sz="1200" kern="1400" dirty="0">
                <a:ln>
                  <a:noFill/>
                </a:ln>
                <a:solidFill>
                  <a:srgbClr val="000000"/>
                </a:solidFill>
                <a:effectLst/>
              </a:rPr>
              <a:t> </a:t>
            </a:r>
          </a:p>
          <a:p>
            <a:endParaRPr lang="fr-FR" sz="1200" dirty="0"/>
          </a:p>
        </p:txBody>
      </p:sp>
      <p:sp>
        <p:nvSpPr>
          <p:cNvPr id="5" name="Espace réservé du texte 3">
            <a:extLst>
              <a:ext uri="{FF2B5EF4-FFF2-40B4-BE49-F238E27FC236}">
                <a16:creationId xmlns:a16="http://schemas.microsoft.com/office/drawing/2014/main" id="{FBDE22FC-BBE8-49C0-AE1A-A1810FDA3573}"/>
              </a:ext>
            </a:extLst>
          </p:cNvPr>
          <p:cNvSpPr txBox="1">
            <a:spLocks/>
          </p:cNvSpPr>
          <p:nvPr/>
        </p:nvSpPr>
        <p:spPr>
          <a:xfrm>
            <a:off x="518421" y="791549"/>
            <a:ext cx="6562904" cy="732017"/>
          </a:xfrm>
          <a:prstGeom prst="rect">
            <a:avLst/>
          </a:prstGeom>
        </p:spPr>
        <p:txBody>
          <a:bodyPr vert="horz" lIns="91440" tIns="45720" rIns="91440" bIns="45720" numCol="1" spcCol="360000" rtlCol="0">
            <a:no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r>
              <a:rPr lang="fr-FR" sz="1400" i="1" dirty="0">
                <a:solidFill>
                  <a:schemeClr val="bg1"/>
                </a:solidFill>
              </a:rPr>
              <a:t>La résidence est un véritable lieu de vie qui répond aux besoins individuels de chaque résident. Notre objectif est de développer un esprit familial pour maintenir la santé, l’autonomie, le partage et continuer de créer du lien social.</a:t>
            </a:r>
          </a:p>
        </p:txBody>
      </p:sp>
      <p:sp>
        <p:nvSpPr>
          <p:cNvPr id="6" name="Espace réservé du texte 5">
            <a:extLst>
              <a:ext uri="{FF2B5EF4-FFF2-40B4-BE49-F238E27FC236}">
                <a16:creationId xmlns:a16="http://schemas.microsoft.com/office/drawing/2014/main" id="{FC72591E-F653-4D90-8C3C-0C5162E8C26B}"/>
              </a:ext>
            </a:extLst>
          </p:cNvPr>
          <p:cNvSpPr txBox="1">
            <a:spLocks/>
          </p:cNvSpPr>
          <p:nvPr/>
        </p:nvSpPr>
        <p:spPr>
          <a:xfrm>
            <a:off x="488461" y="2031332"/>
            <a:ext cx="2435043" cy="371475"/>
          </a:xfrm>
          <a:prstGeom prst="rect">
            <a:avLst/>
          </a:prstGeom>
        </p:spPr>
        <p:txBody>
          <a:bodyPr vert="horz" lIns="91440" tIns="45720" rIns="91440" bIns="45720" rtlCol="0" anchor="ctr">
            <a:normAutofit/>
          </a:bodyPr>
          <a:lstStyle>
            <a:lvl1pPr marL="0" indent="0" algn="l" defTabSz="755934" rtl="0" eaLnBrk="1" latinLnBrk="0" hangingPunct="1">
              <a:lnSpc>
                <a:spcPct val="100000"/>
              </a:lnSpc>
              <a:spcBef>
                <a:spcPts val="0"/>
              </a:spcBef>
              <a:buFont typeface="Arial" panose="020B0604020202020204" pitchFamily="34" charset="0"/>
              <a:buNone/>
              <a:defRPr sz="1800" b="1" kern="1200" cap="all" baseline="0">
                <a:solidFill>
                  <a:schemeClr val="bg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dirty="0">
                <a:solidFill>
                  <a:srgbClr val="009FE3"/>
                </a:solidFill>
              </a:rPr>
              <a:t>La restauration</a:t>
            </a:r>
          </a:p>
        </p:txBody>
      </p:sp>
      <p:pic>
        <p:nvPicPr>
          <p:cNvPr id="4098" name="Picture 2">
            <a:extLst>
              <a:ext uri="{FF2B5EF4-FFF2-40B4-BE49-F238E27FC236}">
                <a16:creationId xmlns:a16="http://schemas.microsoft.com/office/drawing/2014/main" id="{589FA5EF-5825-4CBC-A55C-10BD1F70B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5" b="735"/>
          <a:stretch>
            <a:fillRect/>
          </a:stretch>
        </p:blipFill>
        <p:spPr bwMode="auto">
          <a:xfrm>
            <a:off x="294673" y="7685267"/>
            <a:ext cx="3505200" cy="2105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Espace réservé du texte 2">
            <a:extLst>
              <a:ext uri="{FF2B5EF4-FFF2-40B4-BE49-F238E27FC236}">
                <a16:creationId xmlns:a16="http://schemas.microsoft.com/office/drawing/2014/main" id="{9C2713F5-DDFC-404D-AFA6-F354DD1229E0}"/>
              </a:ext>
            </a:extLst>
          </p:cNvPr>
          <p:cNvSpPr txBox="1">
            <a:spLocks/>
          </p:cNvSpPr>
          <p:nvPr/>
        </p:nvSpPr>
        <p:spPr>
          <a:xfrm>
            <a:off x="3953584" y="2425144"/>
            <a:ext cx="3117624" cy="5260123"/>
          </a:xfrm>
          <a:prstGeom prst="rect">
            <a:avLst/>
          </a:prstGeom>
        </p:spPr>
        <p:txBody>
          <a:bodyPr vert="horz" lIns="91440" tIns="45720" rIns="91440" bIns="45720" numCol="1" spcCol="360000" rtlCol="0">
            <a:noAutofit/>
          </a:bodyPr>
          <a:lstStyle>
            <a:lvl1pPr marL="0" indent="0" algn="l" defTabSz="755934" rtl="0" eaLnBrk="1" latinLnBrk="0" hangingPunct="1">
              <a:lnSpc>
                <a:spcPct val="100000"/>
              </a:lnSpc>
              <a:spcBef>
                <a:spcPts val="0"/>
              </a:spcBef>
              <a:buFont typeface="Arial" panose="020B0604020202020204" pitchFamily="34" charset="0"/>
              <a:buNone/>
              <a:defRPr sz="1100" kern="1200">
                <a:solidFill>
                  <a:schemeClr val="tx2"/>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100"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19000"/>
              </a:lnSpc>
              <a:spcAft>
                <a:spcPts val="600"/>
              </a:spcAft>
            </a:pPr>
            <a:r>
              <a:rPr lang="fr-FR" sz="1200" kern="1400" dirty="0">
                <a:solidFill>
                  <a:srgbClr val="282F55"/>
                </a:solidFill>
              </a:rPr>
              <a:t>Les animations sont proposées en vue de stimuler les capacités motrices et cognitives mais aussi d’apporter du bien-être. Elles sont spécifiques et adaptées, collectives ou individuelles, et ont lieu à l’intérieur ou à l’extérieur de l’établissement. Elles sont assurées par une animatrice les après-midi mais aussi par le personnel en poste, les bénévoles ou des prestataires extérieurs.  L’établissement est doté de la thérapie du voyage, de table magique, du phoque </a:t>
            </a:r>
            <a:r>
              <a:rPr lang="fr-FR" sz="1200" kern="1400" dirty="0" err="1">
                <a:solidFill>
                  <a:srgbClr val="282F55"/>
                </a:solidFill>
              </a:rPr>
              <a:t>paro</a:t>
            </a:r>
            <a:r>
              <a:rPr lang="fr-FR" sz="1200" kern="1400" dirty="0">
                <a:solidFill>
                  <a:srgbClr val="282F55"/>
                </a:solidFill>
              </a:rPr>
              <a:t>, de la borne musicale </a:t>
            </a:r>
            <a:r>
              <a:rPr lang="fr-FR" sz="1200" kern="1400" dirty="0" err="1">
                <a:solidFill>
                  <a:srgbClr val="282F55"/>
                </a:solidFill>
              </a:rPr>
              <a:t>malkis</a:t>
            </a:r>
            <a:r>
              <a:rPr lang="fr-FR" sz="1200" kern="1400" dirty="0">
                <a:solidFill>
                  <a:srgbClr val="282F55"/>
                </a:solidFill>
              </a:rPr>
              <a:t>...</a:t>
            </a:r>
          </a:p>
          <a:p>
            <a:pPr algn="just">
              <a:lnSpc>
                <a:spcPct val="119000"/>
              </a:lnSpc>
              <a:spcAft>
                <a:spcPts val="600"/>
              </a:spcAft>
            </a:pPr>
            <a:r>
              <a:rPr lang="fr-FR" sz="1200" kern="1400" dirty="0">
                <a:solidFill>
                  <a:srgbClr val="282F55"/>
                </a:solidFill>
              </a:rPr>
              <a:t>Des bénévoles participent dans certains cas à l’animation et à la vie de la structure. </a:t>
            </a:r>
          </a:p>
          <a:p>
            <a:pPr algn="just">
              <a:lnSpc>
                <a:spcPct val="119000"/>
              </a:lnSpc>
              <a:spcAft>
                <a:spcPts val="600"/>
              </a:spcAft>
            </a:pPr>
            <a:endParaRPr lang="fr-FR" sz="1200" kern="1400" dirty="0">
              <a:solidFill>
                <a:srgbClr val="282F55"/>
              </a:solidFill>
            </a:endParaRPr>
          </a:p>
          <a:p>
            <a:pPr algn="just">
              <a:lnSpc>
                <a:spcPct val="119000"/>
              </a:lnSpc>
              <a:spcAft>
                <a:spcPts val="600"/>
              </a:spcAft>
            </a:pPr>
            <a:endParaRPr lang="fr-FR" sz="1200" kern="1400" dirty="0">
              <a:solidFill>
                <a:srgbClr val="282F55"/>
              </a:solidFill>
            </a:endParaRPr>
          </a:p>
        </p:txBody>
      </p:sp>
      <p:sp>
        <p:nvSpPr>
          <p:cNvPr id="9" name="Espace réservé du texte 5">
            <a:extLst>
              <a:ext uri="{FF2B5EF4-FFF2-40B4-BE49-F238E27FC236}">
                <a16:creationId xmlns:a16="http://schemas.microsoft.com/office/drawing/2014/main" id="{2FD902D5-A936-402E-BF17-FDB70C80B5F6}"/>
              </a:ext>
            </a:extLst>
          </p:cNvPr>
          <p:cNvSpPr txBox="1">
            <a:spLocks/>
          </p:cNvSpPr>
          <p:nvPr/>
        </p:nvSpPr>
        <p:spPr>
          <a:xfrm>
            <a:off x="4030857" y="2031331"/>
            <a:ext cx="2435043" cy="371475"/>
          </a:xfrm>
          <a:prstGeom prst="rect">
            <a:avLst/>
          </a:prstGeom>
        </p:spPr>
        <p:txBody>
          <a:bodyPr vert="horz" lIns="91440" tIns="45720" rIns="91440" bIns="45720" rtlCol="0" anchor="ctr">
            <a:normAutofit/>
          </a:bodyPr>
          <a:lstStyle>
            <a:lvl1pPr marL="0" indent="0" algn="l" defTabSz="755934" rtl="0" eaLnBrk="1" latinLnBrk="0" hangingPunct="1">
              <a:lnSpc>
                <a:spcPct val="100000"/>
              </a:lnSpc>
              <a:spcBef>
                <a:spcPts val="0"/>
              </a:spcBef>
              <a:buFont typeface="Arial" panose="020B0604020202020204" pitchFamily="34" charset="0"/>
              <a:buNone/>
              <a:defRPr sz="1800" b="1" kern="1200" cap="all" baseline="0">
                <a:solidFill>
                  <a:schemeClr val="bg1"/>
                </a:solidFill>
                <a:latin typeface="+mn-lt"/>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1984" kern="1200">
                <a:solidFill>
                  <a:schemeClr val="tx1"/>
                </a:solidFill>
                <a:latin typeface="+mn-lt"/>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fr-FR" dirty="0">
                <a:solidFill>
                  <a:srgbClr val="009FE3"/>
                </a:solidFill>
              </a:rPr>
              <a:t>L’animation</a:t>
            </a:r>
          </a:p>
        </p:txBody>
      </p:sp>
      <p:sp>
        <p:nvSpPr>
          <p:cNvPr id="7" name="AutoShape 3">
            <a:extLst>
              <a:ext uri="{FF2B5EF4-FFF2-40B4-BE49-F238E27FC236}">
                <a16:creationId xmlns:a16="http://schemas.microsoft.com/office/drawing/2014/main" id="{9C46EA83-4A14-4755-A7E2-EC548AC60E9E}"/>
              </a:ext>
            </a:extLst>
          </p:cNvPr>
          <p:cNvSpPr>
            <a:spLocks noChangeArrowheads="1"/>
          </p:cNvSpPr>
          <p:nvPr/>
        </p:nvSpPr>
        <p:spPr bwMode="auto">
          <a:xfrm>
            <a:off x="4030857" y="7873630"/>
            <a:ext cx="3406100" cy="2238563"/>
          </a:xfrm>
          <a:prstGeom prst="flowChartAlternateProcess">
            <a:avLst/>
          </a:prstGeom>
          <a:solidFill>
            <a:srgbClr val="009D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10" name="Text Box 4">
            <a:extLst>
              <a:ext uri="{FF2B5EF4-FFF2-40B4-BE49-F238E27FC236}">
                <a16:creationId xmlns:a16="http://schemas.microsoft.com/office/drawing/2014/main" id="{634E6FEE-63A1-4C36-90AA-BAC864B8EDA6}"/>
              </a:ext>
            </a:extLst>
          </p:cNvPr>
          <p:cNvSpPr txBox="1">
            <a:spLocks noChangeArrowheads="1"/>
          </p:cNvSpPr>
          <p:nvPr/>
        </p:nvSpPr>
        <p:spPr bwMode="auto">
          <a:xfrm>
            <a:off x="4196209" y="8009982"/>
            <a:ext cx="3075395" cy="21022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latin typeface="Calibri" panose="020F0502020204030204" pitchFamily="34" charset="0"/>
              </a:rPr>
              <a:t>LOCAUX EN COMMUNS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latin typeface="Calibri" panose="020F0502020204030204" pitchFamily="34" charset="0"/>
              </a:rPr>
              <a:t>Chaque maisonnée se compose, outre les chambres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400" b="0" i="0" u="none" strike="noStrike" cap="none" normalizeH="0" baseline="0" dirty="0">
                <a:ln>
                  <a:noFill/>
                </a:ln>
                <a:solidFill>
                  <a:srgbClr val="FFFFFF"/>
                </a:solidFill>
                <a:effectLst/>
                <a:latin typeface="Calibri" panose="020F0502020204030204" pitchFamily="34" charset="0"/>
              </a:rPr>
              <a:t>D’une salle de vie</a:t>
            </a:r>
            <a:endParaRPr lang="fr-FR" altLang="fr-FR" sz="1400" b="1" dirty="0">
              <a:solidFill>
                <a:srgbClr val="FFFFFF"/>
              </a:solidFill>
              <a:latin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400" b="0" i="0" u="none" strike="noStrike" cap="none" normalizeH="0" baseline="0" dirty="0">
                <a:ln>
                  <a:noFill/>
                </a:ln>
                <a:solidFill>
                  <a:srgbClr val="FFFFFF"/>
                </a:solidFill>
                <a:effectLst/>
                <a:latin typeface="Calibri" panose="020F0502020204030204" pitchFamily="34" charset="0"/>
              </a:rPr>
              <a:t>D’un coin cuisine où sont servis les repas</a:t>
            </a:r>
            <a:endParaRPr lang="fr-FR" altLang="fr-FR" sz="1400" b="1" dirty="0">
              <a:solidFill>
                <a:srgbClr val="FFFFFF"/>
              </a:solidFill>
              <a:latin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400" b="0" i="0" u="none" strike="noStrike" cap="none" normalizeH="0" baseline="0" dirty="0">
                <a:ln>
                  <a:noFill/>
                </a:ln>
                <a:solidFill>
                  <a:srgbClr val="FFFFFF"/>
                </a:solidFill>
                <a:effectLst/>
                <a:latin typeface="Calibri" panose="020F0502020204030204" pitchFamily="34" charset="0"/>
              </a:rPr>
              <a:t>D’un espace salon équipé de fauteuils et télévision</a:t>
            </a:r>
            <a:endParaRPr lang="fr-FR" altLang="fr-FR" sz="1400" b="1" dirty="0">
              <a:solidFill>
                <a:srgbClr val="FFFFFF"/>
              </a:solidFill>
              <a:latin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400" b="0" i="0" u="none" strike="noStrike" cap="none" normalizeH="0" baseline="0" dirty="0">
                <a:ln>
                  <a:noFill/>
                </a:ln>
                <a:solidFill>
                  <a:srgbClr val="FFFFFF"/>
                </a:solidFill>
                <a:effectLst/>
                <a:latin typeface="Calibri" panose="020F0502020204030204" pitchFamily="34" charset="0"/>
              </a:rPr>
              <a:t>D’une salle de bain adaptée </a:t>
            </a: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pic>
        <p:nvPicPr>
          <p:cNvPr id="4101" name="Picture 5">
            <a:extLst>
              <a:ext uri="{FF2B5EF4-FFF2-40B4-BE49-F238E27FC236}">
                <a16:creationId xmlns:a16="http://schemas.microsoft.com/office/drawing/2014/main" id="{E67C87EB-0492-4FE2-8A52-4E4B414A6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257" y="5937909"/>
            <a:ext cx="1413634" cy="1883710"/>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2" name="Picture 6">
            <a:extLst>
              <a:ext uri="{FF2B5EF4-FFF2-40B4-BE49-F238E27FC236}">
                <a16:creationId xmlns:a16="http://schemas.microsoft.com/office/drawing/2014/main" id="{6C3E0C19-199D-49DD-A808-9BCD4B433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396" y="6164561"/>
            <a:ext cx="1910961" cy="1425556"/>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4508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B262F32-18EA-4560-907C-30C56BFFB2B3}"/>
              </a:ext>
            </a:extLst>
          </p:cNvPr>
          <p:cNvSpPr>
            <a:spLocks noGrp="1"/>
          </p:cNvSpPr>
          <p:nvPr>
            <p:ph type="body" sz="quarter" idx="20"/>
          </p:nvPr>
        </p:nvSpPr>
        <p:spPr>
          <a:xfrm>
            <a:off x="518961" y="2042645"/>
            <a:ext cx="3126050" cy="6972566"/>
          </a:xfrm>
        </p:spPr>
        <p:txBody>
          <a:bodyPr>
            <a:noAutofit/>
          </a:bodyPr>
          <a:lstStyle/>
          <a:p>
            <a:r>
              <a:rPr lang="fr-FR" sz="1400" b="1" dirty="0"/>
              <a:t>Le résident garde libre choix, de son médecin traitant, de ses spécialistes, ou de tout intervenant de santé extérieur. </a:t>
            </a:r>
            <a:r>
              <a:rPr lang="fr-FR" sz="1400" dirty="0"/>
              <a:t>Toutefois tous les rendez-vous médicaux se prennent en collaboration avec les infirmières. La famille sera sollicitée pour l’accompagnement lors de ces rendez-vous en externe. Un médecin coordonnateur intervient au sein de l’établissement. </a:t>
            </a:r>
          </a:p>
          <a:p>
            <a:endParaRPr lang="fr-FR" sz="1400" dirty="0"/>
          </a:p>
          <a:p>
            <a:r>
              <a:rPr lang="fr-FR" sz="1400" b="1" dirty="0"/>
              <a:t>Du personnel qualifié dispense les soins d’hygiène et de confort</a:t>
            </a:r>
            <a:r>
              <a:rPr lang="fr-FR" sz="1400" dirty="0"/>
              <a:t>. </a:t>
            </a:r>
          </a:p>
          <a:p>
            <a:r>
              <a:rPr lang="fr-FR" sz="1400" dirty="0"/>
              <a:t>L’équipe de soins est composée de : </a:t>
            </a:r>
          </a:p>
          <a:p>
            <a:pPr marL="285750" indent="-285750">
              <a:buFont typeface="Arial" panose="020B0604020202020204" pitchFamily="34" charset="0"/>
              <a:buChar char="•"/>
            </a:pPr>
            <a:r>
              <a:rPr lang="fr-FR" sz="1400" dirty="0"/>
              <a:t>Un médecin coordonnateur</a:t>
            </a:r>
          </a:p>
          <a:p>
            <a:pPr marL="285750" indent="-285750">
              <a:buFont typeface="Arial" panose="020B0604020202020204" pitchFamily="34" charset="0"/>
              <a:buChar char="•"/>
            </a:pPr>
            <a:r>
              <a:rPr lang="fr-FR" sz="1400" dirty="0"/>
              <a:t>Une infirmière coordinatrice</a:t>
            </a:r>
          </a:p>
          <a:p>
            <a:pPr marL="285750" indent="-285750">
              <a:buFont typeface="Arial" panose="020B0604020202020204" pitchFamily="34" charset="0"/>
              <a:buChar char="•"/>
            </a:pPr>
            <a:r>
              <a:rPr lang="fr-FR" sz="1400" dirty="0"/>
              <a:t>Des infirmiers</a:t>
            </a:r>
          </a:p>
          <a:p>
            <a:pPr marL="285750" indent="-285750">
              <a:buFont typeface="Arial" panose="020B0604020202020204" pitchFamily="34" charset="0"/>
              <a:buChar char="•"/>
            </a:pPr>
            <a:r>
              <a:rPr lang="fr-FR" sz="1400" dirty="0"/>
              <a:t>Des Aides Soignants et des AMP diplômés  assistants de soins en gérontologie</a:t>
            </a:r>
          </a:p>
          <a:p>
            <a:pPr marL="285750" indent="-285750">
              <a:buFont typeface="Arial" panose="020B0604020202020204" pitchFamily="34" charset="0"/>
              <a:buChar char="•"/>
            </a:pPr>
            <a:r>
              <a:rPr lang="fr-FR" sz="1400" dirty="0"/>
              <a:t>D’une ergothérapeute et d’une psychologue et éducateur APA (Activité physique adaptées)</a:t>
            </a:r>
          </a:p>
          <a:p>
            <a:endParaRPr lang="fr-FR" sz="1400" dirty="0"/>
          </a:p>
          <a:p>
            <a:endParaRPr lang="fr-FR" sz="1400" dirty="0"/>
          </a:p>
          <a:p>
            <a:r>
              <a:rPr lang="fr-FR" sz="1400" dirty="0"/>
              <a:t>Les </a:t>
            </a:r>
            <a:r>
              <a:rPr lang="fr-FR" sz="1400" b="1" dirty="0"/>
              <a:t>soins sont complétés par des intervenants extérieurs de votre choix : </a:t>
            </a:r>
          </a:p>
          <a:p>
            <a:pPr marL="285750" indent="-285750">
              <a:buFont typeface="Arial" panose="020B0604020202020204" pitchFamily="34" charset="0"/>
              <a:buChar char="•"/>
            </a:pPr>
            <a:r>
              <a:rPr lang="fr-FR" sz="1400" dirty="0"/>
              <a:t>Des médecins libéraux</a:t>
            </a:r>
          </a:p>
          <a:p>
            <a:pPr marL="285750" indent="-285750">
              <a:buFont typeface="Arial" panose="020B0604020202020204" pitchFamily="34" charset="0"/>
              <a:buChar char="•"/>
            </a:pPr>
            <a:r>
              <a:rPr lang="fr-FR" sz="1400" dirty="0"/>
              <a:t>Des kinésithérapeutes </a:t>
            </a:r>
          </a:p>
          <a:p>
            <a:pPr marL="285750" indent="-285750">
              <a:buFont typeface="Arial" panose="020B0604020202020204" pitchFamily="34" charset="0"/>
              <a:buChar char="•"/>
            </a:pPr>
            <a:r>
              <a:rPr lang="fr-FR" sz="1400" dirty="0"/>
              <a:t>Une pédicure</a:t>
            </a:r>
          </a:p>
          <a:p>
            <a:endParaRPr lang="fr-FR" sz="1400" dirty="0"/>
          </a:p>
        </p:txBody>
      </p:sp>
      <p:sp>
        <p:nvSpPr>
          <p:cNvPr id="3" name="Espace réservé du texte 2">
            <a:extLst>
              <a:ext uri="{FF2B5EF4-FFF2-40B4-BE49-F238E27FC236}">
                <a16:creationId xmlns:a16="http://schemas.microsoft.com/office/drawing/2014/main" id="{2702F25F-51A9-4324-A993-F31C15B2F0F1}"/>
              </a:ext>
            </a:extLst>
          </p:cNvPr>
          <p:cNvSpPr>
            <a:spLocks noGrp="1"/>
          </p:cNvSpPr>
          <p:nvPr>
            <p:ph type="body" sz="quarter" idx="15"/>
          </p:nvPr>
        </p:nvSpPr>
        <p:spPr>
          <a:xfrm>
            <a:off x="498385" y="1488693"/>
            <a:ext cx="2399361" cy="371475"/>
          </a:xfrm>
        </p:spPr>
        <p:txBody>
          <a:bodyPr/>
          <a:lstStyle/>
          <a:p>
            <a:r>
              <a:rPr lang="fr-FR" dirty="0"/>
              <a:t>LES SOINS :</a:t>
            </a:r>
          </a:p>
        </p:txBody>
      </p:sp>
      <p:sp>
        <p:nvSpPr>
          <p:cNvPr id="4" name="Titre 3">
            <a:extLst>
              <a:ext uri="{FF2B5EF4-FFF2-40B4-BE49-F238E27FC236}">
                <a16:creationId xmlns:a16="http://schemas.microsoft.com/office/drawing/2014/main" id="{3593272E-5536-40E0-8296-C0C666268980}"/>
              </a:ext>
            </a:extLst>
          </p:cNvPr>
          <p:cNvSpPr>
            <a:spLocks noGrp="1"/>
          </p:cNvSpPr>
          <p:nvPr>
            <p:ph type="title"/>
          </p:nvPr>
        </p:nvSpPr>
        <p:spPr/>
        <p:txBody>
          <a:bodyPr/>
          <a:lstStyle/>
          <a:p>
            <a:r>
              <a:rPr lang="fr-FR" dirty="0"/>
              <a:t>SOINS ET LINGE</a:t>
            </a:r>
          </a:p>
        </p:txBody>
      </p:sp>
      <p:sp>
        <p:nvSpPr>
          <p:cNvPr id="5" name="AutoShape 2">
            <a:extLst>
              <a:ext uri="{FF2B5EF4-FFF2-40B4-BE49-F238E27FC236}">
                <a16:creationId xmlns:a16="http://schemas.microsoft.com/office/drawing/2014/main" id="{C40E7BBE-711D-4981-90DB-0FF16469BFF5}"/>
              </a:ext>
            </a:extLst>
          </p:cNvPr>
          <p:cNvSpPr>
            <a:spLocks noChangeArrowheads="1"/>
          </p:cNvSpPr>
          <p:nvPr/>
        </p:nvSpPr>
        <p:spPr bwMode="auto">
          <a:xfrm>
            <a:off x="3740224" y="1668081"/>
            <a:ext cx="3636963" cy="4481512"/>
          </a:xfrm>
          <a:prstGeom prst="flowChartAlternateProcess">
            <a:avLst/>
          </a:prstGeom>
          <a:solidFill>
            <a:srgbClr val="282F5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Text Box 3">
            <a:extLst>
              <a:ext uri="{FF2B5EF4-FFF2-40B4-BE49-F238E27FC236}">
                <a16:creationId xmlns:a16="http://schemas.microsoft.com/office/drawing/2014/main" id="{8A99964D-D857-4B8E-B9FD-FEB4757A620A}"/>
              </a:ext>
            </a:extLst>
          </p:cNvPr>
          <p:cNvSpPr txBox="1">
            <a:spLocks noChangeArrowheads="1"/>
          </p:cNvSpPr>
          <p:nvPr/>
        </p:nvSpPr>
        <p:spPr bwMode="auto">
          <a:xfrm>
            <a:off x="3873536" y="2023680"/>
            <a:ext cx="3384625" cy="4125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Le linge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La fourniture et le blanchissage des draps, des couettes et du linge de toilette sont assurés par l’établissement. </a:t>
            </a:r>
            <a:br>
              <a:rPr kumimoji="0" lang="fr-FR" altLang="fr-FR" sz="1400" b="0" i="0" u="none" strike="noStrike" cap="none" normalizeH="0" baseline="0" dirty="0">
                <a:ln>
                  <a:noFill/>
                </a:ln>
                <a:solidFill>
                  <a:srgbClr val="FFFFFF"/>
                </a:solidFill>
                <a:effectLst/>
              </a:rPr>
            </a:br>
            <a:r>
              <a:rPr kumimoji="0" lang="fr-FR" altLang="fr-FR" sz="1400" b="0" i="0" u="none" strike="noStrike" cap="none" normalizeH="0" baseline="0" dirty="0">
                <a:ln>
                  <a:noFill/>
                </a:ln>
                <a:solidFill>
                  <a:srgbClr val="FFFFFF"/>
                </a:solidFill>
                <a:effectLst/>
              </a:rPr>
              <a:t>L’entretien du linge du résident et le marquage sont effectués par le prestataire de service (sauf choix contraire du résident et de son entourage).	</a:t>
            </a:r>
            <a:br>
              <a:rPr kumimoji="0" lang="fr-FR" altLang="fr-FR" sz="1400" b="0" i="0" u="none" strike="noStrike" cap="none" normalizeH="0" baseline="0" dirty="0">
                <a:ln>
                  <a:noFill/>
                </a:ln>
                <a:solidFill>
                  <a:srgbClr val="FFFFFF"/>
                </a:solidFill>
                <a:effectLst/>
              </a:rPr>
            </a:br>
            <a:r>
              <a:rPr kumimoji="0" lang="fr-FR" altLang="fr-FR" sz="1400" b="1" i="0" u="none" strike="noStrike" cap="none" normalizeH="0" baseline="0" dirty="0">
                <a:ln>
                  <a:noFill/>
                </a:ln>
                <a:solidFill>
                  <a:srgbClr val="FFFFFF"/>
                </a:solidFill>
                <a:effectLst/>
              </a:rPr>
              <a:t>Toute pièce de linge apportée après l’admission est déposée au secrétariat et doit être inscrite sur l’inventaire</a:t>
            </a:r>
            <a:r>
              <a:rPr kumimoji="0" lang="fr-FR" altLang="fr-FR" sz="1400" b="0" i="0" u="none" strike="noStrike" cap="none" normalizeH="0" baseline="0" dirty="0">
                <a:ln>
                  <a:noFill/>
                </a:ln>
                <a:solidFill>
                  <a:srgbClr val="FFFFFF"/>
                </a:solidFill>
                <a:effectLst/>
              </a:rPr>
              <a:t>.	  </a:t>
            </a:r>
            <a:br>
              <a:rPr kumimoji="0" lang="fr-FR" altLang="fr-FR" sz="1400" b="0" i="0" u="none" strike="noStrike" cap="none" normalizeH="0" baseline="0" dirty="0">
                <a:ln>
                  <a:noFill/>
                </a:ln>
                <a:solidFill>
                  <a:srgbClr val="FFFFFF"/>
                </a:solidFill>
                <a:effectLst/>
              </a:rPr>
            </a:br>
            <a:r>
              <a:rPr kumimoji="0" lang="fr-FR" altLang="fr-FR" sz="1400" b="0" i="0" u="none" strike="noStrike" cap="none" normalizeH="0" baseline="0" dirty="0">
                <a:ln>
                  <a:noFill/>
                </a:ln>
                <a:solidFill>
                  <a:srgbClr val="FFFFFF"/>
                </a:solidFill>
                <a:effectLst/>
              </a:rPr>
              <a:t>Les vêtements en thermolactyl, en </a:t>
            </a:r>
            <a:r>
              <a:rPr kumimoji="0" lang="fr-FR" altLang="fr-FR" sz="1400" b="0" i="0" u="none" strike="noStrike" cap="none" normalizeH="0" baseline="0" dirty="0" err="1">
                <a:ln>
                  <a:noFill/>
                </a:ln>
                <a:solidFill>
                  <a:srgbClr val="FFFFFF"/>
                </a:solidFill>
                <a:effectLst/>
              </a:rPr>
              <a:t>courtelle</a:t>
            </a:r>
            <a:r>
              <a:rPr kumimoji="0" lang="fr-FR" altLang="fr-FR" sz="1400" b="0" i="0" u="none" strike="noStrike" cap="none" normalizeH="0" baseline="0" dirty="0">
                <a:ln>
                  <a:noFill/>
                </a:ln>
                <a:solidFill>
                  <a:srgbClr val="FFFFFF"/>
                </a:solidFill>
                <a:effectLst/>
              </a:rPr>
              <a:t> ou fragiles ne sont pas pris en charge par le prestataire et sont fortement déconseillés..  </a:t>
            </a:r>
            <a:endParaRPr kumimoji="0" lang="fr-FR" altLang="fr-FR" sz="1800" b="0" i="0" u="none" strike="noStrike" cap="none" normalizeH="0" baseline="0" dirty="0">
              <a:ln>
                <a:noFill/>
              </a:ln>
              <a:solidFill>
                <a:schemeClr val="tx1"/>
              </a:solidFill>
              <a:effectLst/>
            </a:endParaRPr>
          </a:p>
        </p:txBody>
      </p:sp>
      <p:sp>
        <p:nvSpPr>
          <p:cNvPr id="7" name="AutoShape 4">
            <a:extLst>
              <a:ext uri="{FF2B5EF4-FFF2-40B4-BE49-F238E27FC236}">
                <a16:creationId xmlns:a16="http://schemas.microsoft.com/office/drawing/2014/main" id="{280B14B8-A1B6-46CA-8DA9-9B85CEB73D8C}"/>
              </a:ext>
            </a:extLst>
          </p:cNvPr>
          <p:cNvSpPr>
            <a:spLocks noChangeArrowheads="1"/>
          </p:cNvSpPr>
          <p:nvPr/>
        </p:nvSpPr>
        <p:spPr bwMode="auto">
          <a:xfrm>
            <a:off x="3764037" y="6270243"/>
            <a:ext cx="3635375" cy="3167063"/>
          </a:xfrm>
          <a:prstGeom prst="flowChartAlternateProcess">
            <a:avLst/>
          </a:prstGeom>
          <a:solidFill>
            <a:srgbClr val="009DE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8" name="Text Box 5">
            <a:extLst>
              <a:ext uri="{FF2B5EF4-FFF2-40B4-BE49-F238E27FC236}">
                <a16:creationId xmlns:a16="http://schemas.microsoft.com/office/drawing/2014/main" id="{7A22E100-A73B-4F96-B041-BADDC1D17E7E}"/>
              </a:ext>
            </a:extLst>
          </p:cNvPr>
          <p:cNvSpPr txBox="1">
            <a:spLocks noChangeArrowheads="1"/>
          </p:cNvSpPr>
          <p:nvPr/>
        </p:nvSpPr>
        <p:spPr bwMode="auto">
          <a:xfrm>
            <a:off x="3983111" y="6463123"/>
            <a:ext cx="3197225" cy="2895459"/>
          </a:xfrm>
          <a:prstGeom prst="rect">
            <a:avLst/>
          </a:prstGeom>
          <a:noFill/>
          <a:ln>
            <a:noFill/>
          </a:ln>
          <a:effectLst/>
          <a:extLst>
            <a:ext uri="{909E8E84-426E-40DD-AFC4-6F175D3DCCD1}">
              <a14:hiddenFill xmlns:a14="http://schemas.microsoft.com/office/drawing/2010/main">
                <a:solidFill>
                  <a:srgbClr val="EBD7E1"/>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L’affichage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Le panneau d’affichage situé à l’accueil de jour centralise les informations réglementaires obligatoires de l’établissement :</a:t>
            </a:r>
          </a:p>
          <a:p>
            <a:pPr marL="285750" marR="0" lvl="0" indent="-285750" algn="just"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FFFFFF"/>
                </a:solidFill>
                <a:effectLst/>
              </a:rPr>
              <a:t>Les tarifs EHPAD</a:t>
            </a:r>
          </a:p>
          <a:p>
            <a:pPr marL="285750" marR="0" lvl="0" indent="-285750" algn="just"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FFFFFF"/>
                </a:solidFill>
                <a:effectLst/>
              </a:rPr>
              <a:t>Les tarifs coiffeurs</a:t>
            </a:r>
          </a:p>
          <a:p>
            <a:pPr marL="285750" marR="0" lvl="0" indent="-285750" algn="just"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FFFFFF"/>
                </a:solidFill>
                <a:effectLst/>
              </a:rPr>
              <a:t>La liste des personnes qualifiées</a:t>
            </a:r>
          </a:p>
          <a:p>
            <a:pPr marL="285750" marR="0" lvl="0" indent="-285750" algn="just"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FFFFFF"/>
                </a:solidFill>
                <a:effectLst/>
              </a:rPr>
              <a:t>Les comptes rendus de réunion de CVS</a:t>
            </a:r>
          </a:p>
          <a:p>
            <a:pPr marL="285750" marR="0" lvl="0" indent="-285750" algn="just"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FFFFFF"/>
                </a:solidFill>
                <a:effectLst/>
              </a:rPr>
              <a:t>Les informations diverses</a:t>
            </a:r>
          </a:p>
          <a:p>
            <a:pPr marL="285750" marR="0" lvl="0" indent="-285750" algn="just" defTabSz="914400" rtl="0" eaLnBrk="0" fontAlgn="base" latinLnBrk="0" hangingPunct="0">
              <a:lnSpc>
                <a:spcPct val="100000"/>
              </a:lnSpc>
              <a:spcBef>
                <a:spcPct val="0"/>
              </a:spcBef>
              <a:spcAft>
                <a:spcPts val="30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FFFFFF"/>
                </a:solidFill>
                <a:effectLst/>
              </a:rPr>
              <a:t>Du planning des animations, etc. </a:t>
            </a:r>
            <a:endParaRPr kumimoji="0" lang="fr-FR" altLang="fr-FR"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45737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02DBB2-5E71-49FF-8C75-2EE037E2A6C3}"/>
              </a:ext>
            </a:extLst>
          </p:cNvPr>
          <p:cNvSpPr>
            <a:spLocks noGrp="1"/>
          </p:cNvSpPr>
          <p:nvPr>
            <p:ph type="body" sz="quarter" idx="15"/>
          </p:nvPr>
        </p:nvSpPr>
        <p:spPr>
          <a:xfrm>
            <a:off x="488463" y="771368"/>
            <a:ext cx="6582747" cy="371475"/>
          </a:xfrm>
        </p:spPr>
        <p:txBody>
          <a:bodyPr/>
          <a:lstStyle/>
          <a:p>
            <a:r>
              <a:rPr lang="fr-FR" dirty="0"/>
              <a:t>Soins de </a:t>
            </a:r>
            <a:r>
              <a:rPr lang="fr-FR" dirty="0" err="1"/>
              <a:t>manutation</a:t>
            </a:r>
            <a:r>
              <a:rPr lang="fr-FR" dirty="0"/>
              <a:t> et </a:t>
            </a:r>
            <a:r>
              <a:rPr lang="fr-FR" dirty="0" err="1"/>
              <a:t>humanitude</a:t>
            </a:r>
            <a:r>
              <a:rPr lang="fr-FR" dirty="0"/>
              <a:t> </a:t>
            </a:r>
          </a:p>
        </p:txBody>
      </p:sp>
      <p:sp>
        <p:nvSpPr>
          <p:cNvPr id="3" name="Espace réservé du texte 2">
            <a:extLst>
              <a:ext uri="{FF2B5EF4-FFF2-40B4-BE49-F238E27FC236}">
                <a16:creationId xmlns:a16="http://schemas.microsoft.com/office/drawing/2014/main" id="{08C458D7-7895-47CE-A232-330164AEA8D8}"/>
              </a:ext>
            </a:extLst>
          </p:cNvPr>
          <p:cNvSpPr>
            <a:spLocks noGrp="1"/>
          </p:cNvSpPr>
          <p:nvPr>
            <p:ph type="body" sz="quarter" idx="20"/>
          </p:nvPr>
        </p:nvSpPr>
        <p:spPr>
          <a:xfrm>
            <a:off x="172278" y="2077885"/>
            <a:ext cx="3420929" cy="7874498"/>
          </a:xfrm>
        </p:spPr>
        <p:txBody>
          <a:bodyPr>
            <a:normAutofit lnSpcReduction="10000"/>
          </a:bodyPr>
          <a:lstStyle/>
          <a:p>
            <a:r>
              <a:rPr lang="fr-FR" sz="1400" dirty="0"/>
              <a:t>Les professionnels proposent à chaque résident une réponse individuelle adaptée à sa situation personnelle. Elle est déterminée entre l’équipe soignante, le résident, le médecin traitant et chaque fois que cela est possible en liaison avec la famille.</a:t>
            </a:r>
          </a:p>
          <a:p>
            <a:r>
              <a:rPr lang="fr-FR" sz="1400" dirty="0"/>
              <a:t>De plus, l’établissement est inscrit dans une démarche innovante de développement du concept d’</a:t>
            </a:r>
            <a:r>
              <a:rPr lang="fr-FR" sz="1400" dirty="0" err="1"/>
              <a:t>Humanitude</a:t>
            </a:r>
            <a:r>
              <a:rPr lang="fr-FR" sz="1400" dirty="0"/>
              <a:t> et de Soins de Manutention. </a:t>
            </a:r>
          </a:p>
          <a:p>
            <a:endParaRPr lang="fr-FR" sz="1400" dirty="0"/>
          </a:p>
          <a:p>
            <a:r>
              <a:rPr lang="fr-FR" sz="1400" dirty="0"/>
              <a:t>Ces approches centrées sur le rythme de vie, sur les souhaits et capacités restantes du résident, proscrivent les soins en force et favorisent le zéro portage. </a:t>
            </a:r>
          </a:p>
          <a:p>
            <a:endParaRPr lang="fr-FR" sz="1400" dirty="0"/>
          </a:p>
          <a:p>
            <a:r>
              <a:rPr lang="fr-FR" sz="1400" dirty="0"/>
              <a:t>Ces démarches contribuent à maintenir l’autonomie par sollicitation des capacités du résident et l’encouragent à rester acteur de sa prise en charge. </a:t>
            </a:r>
          </a:p>
          <a:p>
            <a:endParaRPr lang="fr-FR" sz="1400" dirty="0"/>
          </a:p>
          <a:p>
            <a:r>
              <a:rPr lang="fr-FR" sz="1400" dirty="0"/>
              <a:t>Une aide partielle ou totale peut être apportée pour effectuer les actes essentiels de la vie quotidienne en fonction du degré d’autonomie (alimentation, toilette/incontinence, habillage/déshabillage, déplacement dans l’enceinte de l’établissement).</a:t>
            </a:r>
          </a:p>
          <a:p>
            <a:endParaRPr lang="fr-FR" sz="1400" dirty="0"/>
          </a:p>
          <a:p>
            <a:r>
              <a:rPr lang="fr-FR" sz="1400" dirty="0"/>
              <a:t>L’établissement recherchera la participation du résident autant que possible dans l’objectif de rétablir ou de maintenir le plus haut niveau d’autonomie possible.</a:t>
            </a:r>
          </a:p>
          <a:p>
            <a:endParaRPr lang="fr-FR" sz="1400" dirty="0"/>
          </a:p>
        </p:txBody>
      </p:sp>
      <p:pic>
        <p:nvPicPr>
          <p:cNvPr id="6146" name="Picture 2">
            <a:extLst>
              <a:ext uri="{FF2B5EF4-FFF2-40B4-BE49-F238E27FC236}">
                <a16:creationId xmlns:a16="http://schemas.microsoft.com/office/drawing/2014/main" id="{EE75CE36-74FF-48A0-B137-AB7EABFAD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207" y="1839692"/>
            <a:ext cx="1845299" cy="1973263"/>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7" name="Picture 3">
            <a:extLst>
              <a:ext uri="{FF2B5EF4-FFF2-40B4-BE49-F238E27FC236}">
                <a16:creationId xmlns:a16="http://schemas.microsoft.com/office/drawing/2014/main" id="{5A86F3C4-EBA3-4B6B-9B94-4979FED2B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014" y="3630490"/>
            <a:ext cx="2293661" cy="1715416"/>
          </a:xfrm>
          <a:prstGeom prst="rect">
            <a:avLst/>
          </a:prstGeom>
          <a:ln>
            <a:noFill/>
          </a:ln>
          <a:effectLst>
            <a:softEdge rad="112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Image 11">
            <a:extLst>
              <a:ext uri="{FF2B5EF4-FFF2-40B4-BE49-F238E27FC236}">
                <a16:creationId xmlns:a16="http://schemas.microsoft.com/office/drawing/2014/main" id="{36CD14E8-1D5F-BACE-623E-099CB123F1E4}"/>
              </a:ext>
            </a:extLst>
          </p:cNvPr>
          <p:cNvPicPr>
            <a:picLocks noChangeAspect="1"/>
          </p:cNvPicPr>
          <p:nvPr/>
        </p:nvPicPr>
        <p:blipFill>
          <a:blip r:embed="rId4"/>
          <a:stretch>
            <a:fillRect/>
          </a:stretch>
        </p:blipFill>
        <p:spPr>
          <a:xfrm>
            <a:off x="3593207" y="5345906"/>
            <a:ext cx="3420929" cy="4824801"/>
          </a:xfrm>
          <a:prstGeom prst="rect">
            <a:avLst/>
          </a:prstGeom>
        </p:spPr>
      </p:pic>
    </p:spTree>
    <p:extLst>
      <p:ext uri="{BB962C8B-B14F-4D97-AF65-F5344CB8AC3E}">
        <p14:creationId xmlns:p14="http://schemas.microsoft.com/office/powerpoint/2010/main" val="192915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57322C-3505-40EA-9EEA-098A3043DA8B}"/>
              </a:ext>
            </a:extLst>
          </p:cNvPr>
          <p:cNvSpPr>
            <a:spLocks noGrp="1"/>
          </p:cNvSpPr>
          <p:nvPr>
            <p:ph type="body" sz="quarter" idx="20"/>
          </p:nvPr>
        </p:nvSpPr>
        <p:spPr>
          <a:xfrm>
            <a:off x="257578" y="1569558"/>
            <a:ext cx="3522259" cy="8170317"/>
          </a:xfrm>
        </p:spPr>
        <p:txBody>
          <a:bodyPr>
            <a:noAutofit/>
          </a:bodyPr>
          <a:lstStyle/>
          <a:p>
            <a:r>
              <a:rPr lang="fr-FR" sz="1400" dirty="0"/>
              <a:t>Les visites s’effectuent tous les jours de </a:t>
            </a:r>
            <a:r>
              <a:rPr lang="fr-FR" sz="1400" b="1" dirty="0"/>
              <a:t>11h00</a:t>
            </a:r>
            <a:r>
              <a:rPr lang="fr-FR" sz="1400" dirty="0"/>
              <a:t> à </a:t>
            </a:r>
            <a:r>
              <a:rPr lang="fr-FR" sz="1400" b="1" dirty="0"/>
              <a:t>19h00</a:t>
            </a:r>
            <a:r>
              <a:rPr lang="fr-FR" sz="1400" dirty="0"/>
              <a:t>  dans les </a:t>
            </a:r>
            <a:r>
              <a:rPr lang="fr-FR" sz="1400" b="1" dirty="0"/>
              <a:t>chambres</a:t>
            </a:r>
            <a:r>
              <a:rPr lang="fr-FR" sz="1400" dirty="0"/>
              <a:t> ou à </a:t>
            </a:r>
            <a:r>
              <a:rPr lang="fr-FR" sz="1400" b="1" dirty="0"/>
              <a:t>l’accueil de jour </a:t>
            </a:r>
            <a:r>
              <a:rPr lang="fr-FR" sz="1400" dirty="0"/>
              <a:t>pour ne pas gêner ni la maisonnée, ni les autres résidents. Toutefois, il est possible d’aménager les horaires après demande auprès de la Direction. Les enfants sont les bienvenus dans l’établissement sous la </a:t>
            </a:r>
            <a:r>
              <a:rPr lang="fr-FR" sz="1400" b="1" dirty="0"/>
              <a:t>responsabilité</a:t>
            </a:r>
            <a:r>
              <a:rPr lang="fr-FR" sz="1400" dirty="0"/>
              <a:t> et la </a:t>
            </a:r>
            <a:r>
              <a:rPr lang="fr-FR" sz="1400" b="1" dirty="0"/>
              <a:t>surveillance</a:t>
            </a:r>
            <a:r>
              <a:rPr lang="fr-FR" sz="1400" dirty="0"/>
              <a:t> des </a:t>
            </a:r>
            <a:r>
              <a:rPr lang="fr-FR" sz="1400" b="1" dirty="0"/>
              <a:t>parents</a:t>
            </a:r>
            <a:r>
              <a:rPr lang="fr-FR" sz="1400" dirty="0"/>
              <a:t>. </a:t>
            </a:r>
          </a:p>
          <a:p>
            <a:endParaRPr lang="fr-FR" sz="1400" dirty="0"/>
          </a:p>
          <a:p>
            <a:r>
              <a:rPr lang="fr-FR" sz="1400" dirty="0"/>
              <a:t>Les résidents peuvent sortir accompagnés sous réserve de l’accord médical. En cas d’absence d’une journée ou d’un week-end, une demande </a:t>
            </a:r>
            <a:r>
              <a:rPr lang="fr-FR" sz="1400" b="1" dirty="0"/>
              <a:t>d’autorisation</a:t>
            </a:r>
            <a:r>
              <a:rPr lang="fr-FR" sz="1400" dirty="0"/>
              <a:t> </a:t>
            </a:r>
            <a:r>
              <a:rPr lang="fr-FR" sz="1400" b="1" dirty="0"/>
              <a:t>de</a:t>
            </a:r>
            <a:r>
              <a:rPr lang="fr-FR" sz="1400" dirty="0"/>
              <a:t> </a:t>
            </a:r>
            <a:r>
              <a:rPr lang="fr-FR" sz="1400" b="1" dirty="0"/>
              <a:t>sortie</a:t>
            </a:r>
            <a:r>
              <a:rPr lang="fr-FR" sz="1400" dirty="0"/>
              <a:t> doit être faite auprès du Médecin Coordonnateur ou infirmière coordinatrice. Il vous sera demandé de prévenir le personnel de l’heure de départ et de retour. </a:t>
            </a:r>
          </a:p>
          <a:p>
            <a:endParaRPr lang="fr-FR" sz="1400" dirty="0"/>
          </a:p>
          <a:p>
            <a:r>
              <a:rPr lang="fr-FR" sz="1400" dirty="0"/>
              <a:t>Les </a:t>
            </a:r>
            <a:r>
              <a:rPr lang="fr-FR" sz="1400" b="1" dirty="0"/>
              <a:t>animaux domestiques </a:t>
            </a:r>
            <a:r>
              <a:rPr lang="fr-FR" sz="1400" dirty="0"/>
              <a:t>ne sont pas admis dans l’établissement toutefois ils peuvent venir en visite dans la mesure où ils sont propres et tenus en laisse. </a:t>
            </a:r>
          </a:p>
          <a:p>
            <a:endParaRPr lang="fr-FR" sz="1400" dirty="0"/>
          </a:p>
          <a:p>
            <a:r>
              <a:rPr lang="fr-FR" sz="1400" dirty="0"/>
              <a:t>Conformément à une circulaire de la Direction Générale de l’Action Sociale (DGAS) applicable au 1er février 2007 précisant les conditions d’application de </a:t>
            </a:r>
            <a:r>
              <a:rPr lang="fr-FR" sz="1400" b="1" dirty="0"/>
              <a:t>l’interdiction de fumer </a:t>
            </a:r>
            <a:r>
              <a:rPr lang="fr-FR" sz="1400" dirty="0"/>
              <a:t>dans les établissements sociaux et médicosociaux assurant l’accueil et l’hébergement. Il est également </a:t>
            </a:r>
            <a:r>
              <a:rPr lang="fr-FR" sz="1400" b="1" dirty="0"/>
              <a:t>interdit de vapoter </a:t>
            </a:r>
            <a:r>
              <a:rPr lang="fr-FR" sz="1400" dirty="0"/>
              <a:t>L’établissement </a:t>
            </a:r>
            <a:r>
              <a:rPr lang="fr-FR" sz="1400" b="1" dirty="0">
                <a:solidFill>
                  <a:srgbClr val="009FE3"/>
                </a:solidFill>
              </a:rPr>
              <a:t>est non-fumeur</a:t>
            </a:r>
            <a:r>
              <a:rPr lang="fr-FR" sz="1400" dirty="0"/>
              <a:t>. Aussi, il est fortement déconseillé de fumer dans les chambres et interdit de fumer dans les lits. L’établissement dispose de terrasses abritées, où les résidents peuvent fumer.</a:t>
            </a:r>
          </a:p>
          <a:p>
            <a:endParaRPr lang="fr-FR" sz="1400" dirty="0"/>
          </a:p>
        </p:txBody>
      </p:sp>
      <p:sp>
        <p:nvSpPr>
          <p:cNvPr id="3" name="Espace réservé du texte 2">
            <a:extLst>
              <a:ext uri="{FF2B5EF4-FFF2-40B4-BE49-F238E27FC236}">
                <a16:creationId xmlns:a16="http://schemas.microsoft.com/office/drawing/2014/main" id="{8A3CD28B-6BA9-4B13-9CE9-1E08EA568479}"/>
              </a:ext>
            </a:extLst>
          </p:cNvPr>
          <p:cNvSpPr>
            <a:spLocks noGrp="1"/>
          </p:cNvSpPr>
          <p:nvPr>
            <p:ph type="body" sz="quarter" idx="15"/>
          </p:nvPr>
        </p:nvSpPr>
        <p:spPr>
          <a:xfrm>
            <a:off x="498385" y="1321268"/>
            <a:ext cx="3017547" cy="371475"/>
          </a:xfrm>
        </p:spPr>
        <p:txBody>
          <a:bodyPr/>
          <a:lstStyle/>
          <a:p>
            <a:r>
              <a:rPr lang="fr-FR" dirty="0"/>
              <a:t>Les visites et sorties :</a:t>
            </a:r>
          </a:p>
        </p:txBody>
      </p:sp>
      <p:sp>
        <p:nvSpPr>
          <p:cNvPr id="4" name="Titre 3">
            <a:extLst>
              <a:ext uri="{FF2B5EF4-FFF2-40B4-BE49-F238E27FC236}">
                <a16:creationId xmlns:a16="http://schemas.microsoft.com/office/drawing/2014/main" id="{6D1D9F25-3929-4F7A-8F24-9A0E398EE715}"/>
              </a:ext>
            </a:extLst>
          </p:cNvPr>
          <p:cNvSpPr>
            <a:spLocks noGrp="1"/>
          </p:cNvSpPr>
          <p:nvPr>
            <p:ph type="title"/>
          </p:nvPr>
        </p:nvSpPr>
        <p:spPr/>
        <p:txBody>
          <a:bodyPr/>
          <a:lstStyle/>
          <a:p>
            <a:r>
              <a:rPr lang="fr-FR" dirty="0"/>
              <a:t>LES RELATIONS AVEC L’EXTERIEUR</a:t>
            </a:r>
          </a:p>
        </p:txBody>
      </p:sp>
      <p:sp>
        <p:nvSpPr>
          <p:cNvPr id="5" name="AutoShape 2">
            <a:extLst>
              <a:ext uri="{FF2B5EF4-FFF2-40B4-BE49-F238E27FC236}">
                <a16:creationId xmlns:a16="http://schemas.microsoft.com/office/drawing/2014/main" id="{31CECA0C-50F3-4BA4-BB3D-B3B4E1A5E0BD}"/>
              </a:ext>
            </a:extLst>
          </p:cNvPr>
          <p:cNvSpPr>
            <a:spLocks noChangeArrowheads="1"/>
          </p:cNvSpPr>
          <p:nvPr/>
        </p:nvSpPr>
        <p:spPr bwMode="auto">
          <a:xfrm>
            <a:off x="4038197" y="1321268"/>
            <a:ext cx="3263900" cy="8724268"/>
          </a:xfrm>
          <a:prstGeom prst="flowChartAlternateProcess">
            <a:avLst/>
          </a:prstGeom>
          <a:solidFill>
            <a:srgbClr val="282F5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6" name="Text Box 3">
            <a:extLst>
              <a:ext uri="{FF2B5EF4-FFF2-40B4-BE49-F238E27FC236}">
                <a16:creationId xmlns:a16="http://schemas.microsoft.com/office/drawing/2014/main" id="{59F1743F-7B96-4F46-B145-702F0BF5AD8D}"/>
              </a:ext>
            </a:extLst>
          </p:cNvPr>
          <p:cNvSpPr txBox="1">
            <a:spLocks noChangeArrowheads="1"/>
          </p:cNvSpPr>
          <p:nvPr/>
        </p:nvSpPr>
        <p:spPr bwMode="auto">
          <a:xfrm>
            <a:off x="4134241" y="1593901"/>
            <a:ext cx="3071812" cy="8179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COURRIER :</a:t>
            </a:r>
          </a:p>
          <a:p>
            <a:pPr marL="0" marR="0" lvl="0" indent="0" algn="just" defTabSz="914400" rtl="0" eaLnBrk="0" fontAlgn="base" latinLnBrk="0" hangingPunct="0">
              <a:lnSpc>
                <a:spcPct val="100000"/>
              </a:lnSpc>
              <a:spcBef>
                <a:spcPct val="0"/>
              </a:spcBef>
              <a:spcAft>
                <a:spcPts val="1000"/>
              </a:spcAft>
              <a:buClrTx/>
              <a:buSzTx/>
              <a:buFontTx/>
              <a:buNone/>
              <a:tabLst/>
            </a:pPr>
            <a:r>
              <a:rPr kumimoji="0" lang="fr-FR" altLang="fr-FR" sz="1400" b="0" i="0" u="none" strike="noStrike" cap="none" normalizeH="0" baseline="0" dirty="0">
                <a:ln>
                  <a:noFill/>
                </a:ln>
                <a:solidFill>
                  <a:srgbClr val="FFFFFF"/>
                </a:solidFill>
                <a:effectLst/>
              </a:rPr>
              <a:t>Le point de départ et d’arrivée du courrier est situé au secrétariat. Il est distribué ou renvoyé au référent chaque jour ouvrable ou déposer dans la bannette du résident à l’entrée de la maisonnée. L’affranchissement du courrier au départ est à la charge du résident. </a:t>
            </a:r>
            <a:endParaRPr kumimoji="0" lang="fr-FR" altLang="fr-FR" sz="1400" b="1" i="0" u="none" strike="no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ts val="1000"/>
              </a:spcAft>
              <a:buClrTx/>
              <a:buSzTx/>
              <a:buFontTx/>
              <a:buNone/>
              <a:tabLst/>
            </a:pPr>
            <a:r>
              <a:rPr kumimoji="0" lang="fr-FR" altLang="fr-FR" sz="1400" b="1" i="1" u="none" strike="noStrike" cap="none" normalizeH="0" baseline="0" dirty="0">
                <a:ln>
                  <a:noFill/>
                </a:ln>
                <a:solidFill>
                  <a:srgbClr val="FFFFFF"/>
                </a:solidFill>
                <a:effectLst/>
              </a:rPr>
              <a:t>Coiffeur :  </a:t>
            </a:r>
          </a:p>
          <a:p>
            <a:pPr marL="0" marR="0" lvl="0" indent="0" algn="just" defTabSz="914400" rtl="0" eaLnBrk="0" fontAlgn="base" latinLnBrk="0" hangingPunct="0">
              <a:lnSpc>
                <a:spcPct val="100000"/>
              </a:lnSpc>
              <a:spcBef>
                <a:spcPct val="0"/>
              </a:spcBef>
              <a:spcAft>
                <a:spcPts val="1000"/>
              </a:spcAft>
              <a:buClrTx/>
              <a:buSzTx/>
              <a:buFontTx/>
              <a:buNone/>
              <a:tabLst/>
            </a:pPr>
            <a:r>
              <a:rPr kumimoji="0" lang="fr-FR" altLang="fr-FR" sz="1400" b="0" i="0" u="none" strike="noStrike" cap="none" normalizeH="0" baseline="0" dirty="0">
                <a:ln>
                  <a:noFill/>
                </a:ln>
                <a:solidFill>
                  <a:srgbClr val="FFFFFF"/>
                </a:solidFill>
                <a:effectLst/>
              </a:rPr>
              <a:t>Des coiffeurs sont à votre disposition sur rendez-vous. Vous pouvez également contacter un coiffeur de votre choix et fixer une date et une heure de rendez-vous. Dans tous les cas, il suffit d’en avertir le secrétariat de Direction. Les frais de coiffure restent à la charge du résident. Le règlement est à réaliser directement auprès de la coiffeuse. </a:t>
            </a:r>
            <a:endParaRPr kumimoji="0" lang="fr-FR" altLang="fr-FR" sz="1400" b="0" i="0" u="none" strike="sng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Culte :	 </a:t>
            </a:r>
          </a:p>
          <a:p>
            <a:pPr marL="0" marR="0" lvl="0" indent="0" algn="just" defTabSz="914400" rtl="0" eaLnBrk="0" fontAlgn="base" latinLnBrk="0" hangingPunct="0">
              <a:lnSpc>
                <a:spcPct val="100000"/>
              </a:lnSpc>
              <a:spcBef>
                <a:spcPct val="0"/>
              </a:spcBef>
              <a:spcAft>
                <a:spcPts val="1000"/>
              </a:spcAft>
              <a:buClrTx/>
              <a:buSzTx/>
              <a:buFontTx/>
              <a:buNone/>
              <a:tabLst/>
            </a:pPr>
            <a:r>
              <a:rPr kumimoji="0" lang="fr-FR" altLang="fr-FR" sz="1400" b="0" i="0" u="none" strike="noStrike" cap="none" normalizeH="0" baseline="0" dirty="0">
                <a:ln>
                  <a:noFill/>
                </a:ln>
                <a:solidFill>
                  <a:srgbClr val="FFFFFF"/>
                </a:solidFill>
                <a:effectLst/>
              </a:rPr>
              <a:t>Chaque résident a la possibilité de recevoir la visite du ministre du culte de son choix. Une messe catholique a lieu périodiquement pour les résidents qui souhaitent y participer.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FFFFFF"/>
                </a:solidFill>
                <a:effectLst/>
              </a:rPr>
              <a:t>Divers :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Pour la sécurité de nos résidents, il est </a:t>
            </a:r>
            <a:r>
              <a:rPr kumimoji="0" lang="fr-FR" altLang="fr-FR" sz="1400" b="1" i="0" u="none" strike="noStrike" cap="none" normalizeH="0" baseline="0" dirty="0">
                <a:ln>
                  <a:noFill/>
                </a:ln>
                <a:solidFill>
                  <a:srgbClr val="009FE3"/>
                </a:solidFill>
                <a:effectLst/>
              </a:rPr>
              <a:t>interdit d’introduire </a:t>
            </a:r>
            <a:r>
              <a:rPr kumimoji="0" lang="fr-FR" altLang="fr-FR" sz="1400" b="0" i="0" u="none" strike="noStrike" cap="none" normalizeH="0" baseline="0" dirty="0">
                <a:ln>
                  <a:noFill/>
                </a:ln>
                <a:solidFill>
                  <a:srgbClr val="FFFFFF"/>
                </a:solidFill>
                <a:effectLst/>
              </a:rPr>
              <a:t>dans l’établissement des </a:t>
            </a:r>
            <a:r>
              <a:rPr kumimoji="0" lang="fr-FR" altLang="fr-FR" sz="1400" b="1" i="0" u="none" strike="noStrike" cap="none" normalizeH="0" baseline="0" dirty="0">
                <a:ln>
                  <a:noFill/>
                </a:ln>
                <a:solidFill>
                  <a:srgbClr val="009FE3"/>
                </a:solidFill>
                <a:effectLst/>
              </a:rPr>
              <a:t>objets pouvant être dangereux</a:t>
            </a:r>
            <a:r>
              <a:rPr kumimoji="0" lang="fr-FR" altLang="fr-FR" sz="1400" b="0" i="0" u="none" strike="noStrike" cap="none" normalizeH="0" baseline="0" dirty="0">
                <a:ln>
                  <a:noFill/>
                </a:ln>
                <a:solidFill>
                  <a:srgbClr val="FFFFFF"/>
                </a:solidFill>
                <a:effectLst/>
              </a:rPr>
              <a:t> pour eux (objets coupants, tranchants, produits chimiques, médicaments…)</a:t>
            </a:r>
            <a:endParaRPr kumimoji="0" lang="fr-FR" altLang="fr-FR"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4487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AD1CDDB-DF83-476B-A158-1A7E1BF7DCE8}"/>
              </a:ext>
            </a:extLst>
          </p:cNvPr>
          <p:cNvSpPr>
            <a:spLocks noGrp="1"/>
          </p:cNvSpPr>
          <p:nvPr>
            <p:ph type="body" sz="quarter" idx="15"/>
          </p:nvPr>
        </p:nvSpPr>
        <p:spPr>
          <a:xfrm>
            <a:off x="488462" y="738460"/>
            <a:ext cx="6582747" cy="371475"/>
          </a:xfrm>
        </p:spPr>
        <p:txBody>
          <a:bodyPr/>
          <a:lstStyle/>
          <a:p>
            <a:r>
              <a:rPr lang="fr-FR" dirty="0"/>
              <a:t>Conseil de vie sociale (</a:t>
            </a:r>
            <a:r>
              <a:rPr lang="fr-FR" dirty="0" err="1"/>
              <a:t>cvs</a:t>
            </a:r>
            <a:r>
              <a:rPr lang="fr-FR" dirty="0"/>
              <a:t>)</a:t>
            </a:r>
          </a:p>
        </p:txBody>
      </p:sp>
      <p:sp>
        <p:nvSpPr>
          <p:cNvPr id="3" name="Espace réservé du texte 2">
            <a:extLst>
              <a:ext uri="{FF2B5EF4-FFF2-40B4-BE49-F238E27FC236}">
                <a16:creationId xmlns:a16="http://schemas.microsoft.com/office/drawing/2014/main" id="{79B97531-BACF-4125-A733-491E198FBAFB}"/>
              </a:ext>
            </a:extLst>
          </p:cNvPr>
          <p:cNvSpPr>
            <a:spLocks noGrp="1"/>
          </p:cNvSpPr>
          <p:nvPr>
            <p:ph type="body" sz="quarter" idx="20"/>
          </p:nvPr>
        </p:nvSpPr>
        <p:spPr>
          <a:xfrm>
            <a:off x="343245" y="2705307"/>
            <a:ext cx="6691342" cy="7170769"/>
          </a:xfrm>
        </p:spPr>
        <p:txBody>
          <a:bodyPr>
            <a:noAutofit/>
          </a:bodyPr>
          <a:lstStyle/>
          <a:p>
            <a:pPr marL="0" marR="0" indent="0" algn="just">
              <a:lnSpc>
                <a:spcPct val="119000"/>
              </a:lnSpc>
              <a:spcBef>
                <a:spcPts val="0"/>
              </a:spcBef>
              <a:spcAft>
                <a:spcPts val="0"/>
              </a:spcAft>
            </a:pPr>
            <a:r>
              <a:rPr lang="fr-FR" sz="1300" kern="1400" dirty="0">
                <a:ln>
                  <a:noFill/>
                </a:ln>
                <a:solidFill>
                  <a:srgbClr val="282F55"/>
                </a:solidFill>
                <a:effectLst/>
              </a:rPr>
              <a:t>Un Conseil de Vie Sociale a été mis en place au sein de l’établissement conformément au décret 2022-688 du 25 avril 2022.</a:t>
            </a:r>
            <a:endParaRPr lang="fr-FR" sz="1300" strike="sngStrike" kern="1400" dirty="0">
              <a:ln>
                <a:noFill/>
              </a:ln>
              <a:solidFill>
                <a:srgbClr val="000000"/>
              </a:solidFill>
              <a:effectLst/>
            </a:endParaRPr>
          </a:p>
          <a:p>
            <a:pPr marL="0" marR="0" indent="0" algn="just">
              <a:lnSpc>
                <a:spcPct val="119000"/>
              </a:lnSpc>
              <a:spcBef>
                <a:spcPts val="0"/>
              </a:spcBef>
              <a:spcAft>
                <a:spcPts val="0"/>
              </a:spcAft>
            </a:pPr>
            <a:r>
              <a:rPr lang="fr-FR" sz="1300" b="1" kern="1400" dirty="0">
                <a:ln>
                  <a:noFill/>
                </a:ln>
                <a:solidFill>
                  <a:srgbClr val="282F55"/>
                </a:solidFill>
                <a:effectLst/>
              </a:rPr>
              <a:t>Il a pour vocation d’associer les résidents et leurs proches au fonctionnement de l’établissement. </a:t>
            </a:r>
            <a:r>
              <a:rPr lang="fr-FR" sz="1300" kern="1400" dirty="0">
                <a:ln>
                  <a:noFill/>
                </a:ln>
                <a:solidFill>
                  <a:srgbClr val="282F55"/>
                </a:solidFill>
                <a:effectLst/>
              </a:rPr>
              <a:t>Il rend des décisions consultatives et peut faire des propositions sur : </a:t>
            </a:r>
            <a:endParaRPr lang="fr-FR" sz="1300" kern="1400" dirty="0">
              <a:ln>
                <a:noFill/>
              </a:ln>
              <a:solidFill>
                <a:srgbClr val="000000"/>
              </a:solidFill>
              <a:effectLst/>
            </a:endParaRPr>
          </a:p>
          <a:p>
            <a:pPr marL="359994" marR="0" indent="-359994" algn="just">
              <a:lnSpc>
                <a:spcPct val="119000"/>
              </a:lnSpc>
              <a:spcBef>
                <a:spcPts val="0"/>
              </a:spcBef>
              <a:spcAft>
                <a:spcPts val="0"/>
              </a:spcAft>
              <a:buFont typeface="Arial" panose="020B0604020202020204" pitchFamily="34" charset="0"/>
              <a:buChar char="•"/>
            </a:pPr>
            <a:r>
              <a:rPr lang="fr-FR" sz="1300" kern="1400" dirty="0">
                <a:ln>
                  <a:noFill/>
                </a:ln>
                <a:solidFill>
                  <a:srgbClr val="282F55"/>
                </a:solidFill>
                <a:effectLst/>
              </a:rPr>
              <a:t>L’organisation intérieure et la vie quotidienne,</a:t>
            </a:r>
          </a:p>
          <a:p>
            <a:pPr marL="359994" marR="0" indent="-359994" algn="just">
              <a:lnSpc>
                <a:spcPct val="119000"/>
              </a:lnSpc>
              <a:spcBef>
                <a:spcPts val="0"/>
              </a:spcBef>
              <a:spcAft>
                <a:spcPts val="0"/>
              </a:spcAft>
              <a:buFont typeface="Arial" panose="020B0604020202020204" pitchFamily="34" charset="0"/>
              <a:buChar char="•"/>
            </a:pPr>
            <a:r>
              <a:rPr lang="fr-FR" sz="1300" kern="1400" dirty="0">
                <a:ln>
                  <a:noFill/>
                </a:ln>
                <a:solidFill>
                  <a:srgbClr val="282F55"/>
                </a:solidFill>
                <a:effectLst/>
              </a:rPr>
              <a:t>Les activités, l'animation socioculturelle et les services thérapeutiques,</a:t>
            </a:r>
          </a:p>
          <a:p>
            <a:pPr marL="359994" marR="0" indent="-359994" algn="just">
              <a:lnSpc>
                <a:spcPct val="119000"/>
              </a:lnSpc>
              <a:spcBef>
                <a:spcPts val="0"/>
              </a:spcBef>
              <a:spcAft>
                <a:spcPts val="0"/>
              </a:spcAft>
              <a:buFont typeface="Arial" panose="020B0604020202020204" pitchFamily="34" charset="0"/>
              <a:buChar char="•"/>
            </a:pPr>
            <a:r>
              <a:rPr lang="fr-FR" sz="1300" kern="1400" dirty="0">
                <a:ln>
                  <a:noFill/>
                </a:ln>
                <a:solidFill>
                  <a:srgbClr val="282F55"/>
                </a:solidFill>
                <a:effectLst/>
              </a:rPr>
              <a:t>Les projets de travaux et d'équipements,</a:t>
            </a:r>
          </a:p>
          <a:p>
            <a:pPr marL="359994" marR="0" indent="-359994" algn="just">
              <a:lnSpc>
                <a:spcPct val="119000"/>
              </a:lnSpc>
              <a:spcBef>
                <a:spcPts val="0"/>
              </a:spcBef>
              <a:spcAft>
                <a:spcPts val="0"/>
              </a:spcAft>
              <a:buFont typeface="Arial" panose="020B0604020202020204" pitchFamily="34" charset="0"/>
              <a:buChar char="•"/>
            </a:pPr>
            <a:r>
              <a:rPr lang="fr-FR" sz="1300" kern="1400" dirty="0">
                <a:ln>
                  <a:noFill/>
                </a:ln>
                <a:solidFill>
                  <a:srgbClr val="282F55"/>
                </a:solidFill>
                <a:effectLst/>
              </a:rPr>
              <a:t>La nature et le prix des services rendus,</a:t>
            </a:r>
          </a:p>
          <a:p>
            <a:pPr marL="359994" marR="0" indent="-359994" algn="just">
              <a:lnSpc>
                <a:spcPct val="119000"/>
              </a:lnSpc>
              <a:spcBef>
                <a:spcPts val="0"/>
              </a:spcBef>
              <a:spcAft>
                <a:spcPts val="0"/>
              </a:spcAft>
              <a:buFont typeface="Arial" panose="020B0604020202020204" pitchFamily="34" charset="0"/>
              <a:buChar char="•"/>
            </a:pPr>
            <a:r>
              <a:rPr lang="fr-FR" sz="1300" kern="1400" dirty="0">
                <a:ln>
                  <a:noFill/>
                </a:ln>
                <a:solidFill>
                  <a:srgbClr val="282F55"/>
                </a:solidFill>
                <a:effectLst/>
              </a:rPr>
              <a:t>L’affectation des locaux collectifs, l'entretien des locaux, les relogements prévus en cas de travaux ou de fermeture,</a:t>
            </a:r>
          </a:p>
          <a:p>
            <a:pPr marL="359994" marR="0" indent="-359994" algn="just">
              <a:lnSpc>
                <a:spcPct val="119000"/>
              </a:lnSpc>
              <a:spcBef>
                <a:spcPts val="0"/>
              </a:spcBef>
              <a:spcAft>
                <a:spcPts val="0"/>
              </a:spcAft>
              <a:buFont typeface="Arial" panose="020B0604020202020204" pitchFamily="34" charset="0"/>
              <a:buChar char="•"/>
            </a:pPr>
            <a:r>
              <a:rPr lang="fr-FR" sz="1300" kern="1400" dirty="0">
                <a:ln>
                  <a:noFill/>
                </a:ln>
                <a:solidFill>
                  <a:srgbClr val="282F55"/>
                </a:solidFill>
                <a:effectLst/>
              </a:rPr>
              <a:t>L’animation de la vie institutionnelle et les mesures prises pour favoriser les relations entre ces participants,</a:t>
            </a:r>
          </a:p>
          <a:p>
            <a:pPr marL="359994" marR="0" indent="-359994" algn="just">
              <a:lnSpc>
                <a:spcPct val="119000"/>
              </a:lnSpc>
              <a:spcBef>
                <a:spcPts val="0"/>
              </a:spcBef>
              <a:spcAft>
                <a:spcPts val="0"/>
              </a:spcAft>
              <a:buFont typeface="Arial" panose="020B0604020202020204" pitchFamily="34" charset="0"/>
              <a:buChar char="•"/>
            </a:pPr>
            <a:r>
              <a:rPr lang="fr-FR" sz="1300" kern="1400" dirty="0">
                <a:ln>
                  <a:noFill/>
                </a:ln>
                <a:solidFill>
                  <a:srgbClr val="282F55"/>
                </a:solidFill>
                <a:effectLst/>
              </a:rPr>
              <a:t>Les modifications substantielles touchant aux conditions de prises en charge.</a:t>
            </a:r>
          </a:p>
          <a:p>
            <a:pPr marL="359994" marR="0" indent="-359994" algn="just">
              <a:lnSpc>
                <a:spcPct val="119000"/>
              </a:lnSpc>
              <a:spcBef>
                <a:spcPts val="0"/>
              </a:spcBef>
              <a:spcAft>
                <a:spcPts val="0"/>
              </a:spcAft>
              <a:buFont typeface="Arial" panose="020B0604020202020204" pitchFamily="34" charset="0"/>
              <a:buChar char="•"/>
            </a:pPr>
            <a:r>
              <a:rPr lang="fr-FR" sz="1300" dirty="0">
                <a:effectLst/>
                <a:ea typeface="Times New Roman" panose="02020603050405020304" pitchFamily="18" charset="0"/>
                <a:cs typeface="Book Antiqua" panose="02040602050305030304" pitchFamily="18" charset="0"/>
              </a:rPr>
              <a:t>La démarche d’amélioration continue de la qualité,</a:t>
            </a:r>
            <a:endParaRPr lang="fr-FR" sz="1300" dirty="0">
              <a:ea typeface="Times New Roman" panose="02020603050405020304" pitchFamily="18" charset="0"/>
            </a:endParaRPr>
          </a:p>
          <a:p>
            <a:pPr marL="359994" marR="0" indent="-359994" algn="just">
              <a:lnSpc>
                <a:spcPct val="119000"/>
              </a:lnSpc>
              <a:spcBef>
                <a:spcPts val="0"/>
              </a:spcBef>
              <a:spcAft>
                <a:spcPts val="0"/>
              </a:spcAft>
              <a:buFont typeface="Arial" panose="020B0604020202020204" pitchFamily="34" charset="0"/>
              <a:buChar char="•"/>
            </a:pPr>
            <a:r>
              <a:rPr lang="fr-FR" sz="1300" dirty="0">
                <a:effectLst/>
                <a:ea typeface="Times New Roman" panose="02020603050405020304" pitchFamily="18" charset="0"/>
                <a:cs typeface="Book Antiqua" panose="02040602050305030304" pitchFamily="18" charset="0"/>
              </a:rPr>
              <a:t>La démarche de Bientraitance présente au sein de la structure.</a:t>
            </a:r>
            <a:endParaRPr lang="fr-FR" sz="1300" dirty="0">
              <a:effectLst/>
              <a:ea typeface="Times New Roman" panose="02020603050405020304" pitchFamily="18" charset="0"/>
            </a:endParaRPr>
          </a:p>
          <a:p>
            <a:pPr marL="359994" marR="0" indent="-359994" algn="just">
              <a:lnSpc>
                <a:spcPct val="119000"/>
              </a:lnSpc>
              <a:spcBef>
                <a:spcPts val="0"/>
              </a:spcBef>
              <a:spcAft>
                <a:spcPts val="0"/>
              </a:spcAft>
              <a:buFont typeface="Arial" panose="020B0604020202020204" pitchFamily="34" charset="0"/>
              <a:buChar char="•"/>
            </a:pPr>
            <a:endParaRPr lang="fr-FR" sz="1300" kern="1400" dirty="0">
              <a:ln>
                <a:noFill/>
              </a:ln>
              <a:solidFill>
                <a:srgbClr val="000000"/>
              </a:solidFill>
              <a:effectLst/>
            </a:endParaRPr>
          </a:p>
          <a:p>
            <a:pPr marL="0" marR="0" indent="0" algn="just">
              <a:lnSpc>
                <a:spcPct val="119000"/>
              </a:lnSpc>
              <a:spcBef>
                <a:spcPts val="0"/>
              </a:spcBef>
              <a:spcAft>
                <a:spcPts val="0"/>
              </a:spcAft>
            </a:pPr>
            <a:r>
              <a:rPr lang="fr-FR" sz="1300" kern="1400" dirty="0">
                <a:ln>
                  <a:noFill/>
                </a:ln>
                <a:solidFill>
                  <a:srgbClr val="282F55"/>
                </a:solidFill>
                <a:effectLst/>
              </a:rPr>
              <a:t> Il comprend des représentants des résidents, des familles, des membres du personnel et le Directeur de l’établissement ou son représentant.</a:t>
            </a:r>
            <a:endParaRPr lang="fr-FR" sz="1300" kern="1400" dirty="0">
              <a:ln>
                <a:noFill/>
              </a:ln>
              <a:solidFill>
                <a:srgbClr val="000000"/>
              </a:solidFill>
              <a:effectLst/>
            </a:endParaRPr>
          </a:p>
          <a:p>
            <a:pPr marL="0" marR="0" indent="0" algn="just">
              <a:lnSpc>
                <a:spcPct val="119000"/>
              </a:lnSpc>
              <a:spcBef>
                <a:spcPts val="0"/>
              </a:spcBef>
              <a:spcAft>
                <a:spcPts val="0"/>
              </a:spcAft>
            </a:pPr>
            <a:r>
              <a:rPr lang="fr-FR" sz="1300" b="1" kern="1400" dirty="0">
                <a:ln>
                  <a:noFill/>
                </a:ln>
                <a:solidFill>
                  <a:srgbClr val="0C2F4F"/>
                </a:solidFill>
                <a:effectLst/>
              </a:rPr>
              <a:t> </a:t>
            </a:r>
            <a:endParaRPr lang="fr-FR" sz="1300" kern="1400" dirty="0">
              <a:ln>
                <a:noFill/>
              </a:ln>
              <a:solidFill>
                <a:srgbClr val="000000"/>
              </a:solidFill>
              <a:effectLst/>
            </a:endParaRPr>
          </a:p>
          <a:p>
            <a:pPr marL="0" marR="0" indent="0" algn="just">
              <a:lnSpc>
                <a:spcPct val="119000"/>
              </a:lnSpc>
              <a:spcBef>
                <a:spcPts val="0"/>
              </a:spcBef>
              <a:spcAft>
                <a:spcPts val="0"/>
              </a:spcAft>
            </a:pPr>
            <a:r>
              <a:rPr lang="fr-FR" sz="1300" kern="1400" dirty="0">
                <a:ln>
                  <a:noFill/>
                </a:ln>
                <a:solidFill>
                  <a:srgbClr val="0C2F4F"/>
                </a:solidFill>
                <a:effectLst/>
              </a:rPr>
              <a:t>Il se réunit au moins trois fois par an. Des réunions exceptionnelles peuvent être demandées par le Conseil de la Vie Sociale en cas de problème. Un compte rendu est réalisé après chaque réunion et adressé aux différents membres du Conseil de la Vie Sociale.</a:t>
            </a:r>
            <a:endParaRPr lang="fr-FR" sz="1300" kern="1400" dirty="0">
              <a:ln>
                <a:noFill/>
              </a:ln>
              <a:solidFill>
                <a:srgbClr val="000000"/>
              </a:solidFill>
              <a:effectLst/>
            </a:endParaRPr>
          </a:p>
          <a:p>
            <a:pPr marL="0" marR="0" indent="0" algn="just">
              <a:lnSpc>
                <a:spcPct val="119000"/>
              </a:lnSpc>
              <a:spcBef>
                <a:spcPts val="0"/>
              </a:spcBef>
              <a:spcAft>
                <a:spcPts val="0"/>
              </a:spcAft>
            </a:pPr>
            <a:r>
              <a:rPr lang="fr-FR" sz="1300" b="1" kern="1400" dirty="0">
                <a:ln>
                  <a:noFill/>
                </a:ln>
                <a:solidFill>
                  <a:srgbClr val="0C2F4F"/>
                </a:solidFill>
                <a:effectLst/>
              </a:rPr>
              <a:t> </a:t>
            </a:r>
            <a:r>
              <a:rPr lang="fr-FR" sz="1300" kern="1400" dirty="0">
                <a:ln>
                  <a:noFill/>
                </a:ln>
                <a:solidFill>
                  <a:srgbClr val="0C2F4F"/>
                </a:solidFill>
                <a:effectLst/>
              </a:rPr>
              <a:t> </a:t>
            </a:r>
            <a:endParaRPr lang="fr-FR" sz="1300" kern="1400" dirty="0">
              <a:ln>
                <a:noFill/>
              </a:ln>
              <a:solidFill>
                <a:srgbClr val="000000"/>
              </a:solidFill>
              <a:effectLst/>
            </a:endParaRPr>
          </a:p>
          <a:p>
            <a:pPr marL="0" marR="0" indent="0" algn="just">
              <a:lnSpc>
                <a:spcPct val="119000"/>
              </a:lnSpc>
              <a:spcBef>
                <a:spcPts val="0"/>
              </a:spcBef>
              <a:spcAft>
                <a:spcPts val="600"/>
              </a:spcAft>
            </a:pPr>
            <a:r>
              <a:rPr lang="fr-FR" sz="1300" kern="1400" dirty="0">
                <a:ln>
                  <a:noFill/>
                </a:ln>
                <a:solidFill>
                  <a:srgbClr val="0C2F4F"/>
                </a:solidFill>
                <a:effectLst/>
              </a:rPr>
              <a:t>La liste des membres du Conseil de la Vie Sociale et les comptes-rendus de réunion sont affichés sur le panneau d’affichage destiné aux familles et entourage des résidents. </a:t>
            </a:r>
            <a:endParaRPr lang="fr-FR" sz="1300" kern="1400" dirty="0">
              <a:ln>
                <a:noFill/>
              </a:ln>
              <a:solidFill>
                <a:srgbClr val="000000"/>
              </a:solidFill>
              <a:effectLst/>
            </a:endParaRPr>
          </a:p>
        </p:txBody>
      </p:sp>
      <p:sp>
        <p:nvSpPr>
          <p:cNvPr id="4" name="Titre 3">
            <a:extLst>
              <a:ext uri="{FF2B5EF4-FFF2-40B4-BE49-F238E27FC236}">
                <a16:creationId xmlns:a16="http://schemas.microsoft.com/office/drawing/2014/main" id="{1B09A450-8EDB-4E29-B9B2-47539B78F5F1}"/>
              </a:ext>
            </a:extLst>
          </p:cNvPr>
          <p:cNvSpPr>
            <a:spLocks noGrp="1"/>
          </p:cNvSpPr>
          <p:nvPr>
            <p:ph type="title"/>
          </p:nvPr>
        </p:nvSpPr>
        <p:spPr>
          <a:xfrm>
            <a:off x="428806" y="1946806"/>
            <a:ext cx="6520220" cy="492514"/>
          </a:xfrm>
        </p:spPr>
        <p:txBody>
          <a:bodyPr/>
          <a:lstStyle/>
          <a:p>
            <a:r>
              <a:rPr lang="fr-FR" dirty="0"/>
              <a:t>LE CONSEIL DE VIE SOCIALE (CVS) :</a:t>
            </a:r>
          </a:p>
        </p:txBody>
      </p:sp>
      <p:pic>
        <p:nvPicPr>
          <p:cNvPr id="8194" name="Picture 2" descr="Résultat de recherche d'images pour &quot;conseil de la vie sociale&quot;">
            <a:extLst>
              <a:ext uri="{FF2B5EF4-FFF2-40B4-BE49-F238E27FC236}">
                <a16:creationId xmlns:a16="http://schemas.microsoft.com/office/drawing/2014/main" id="{BC771197-3076-475B-8478-43F53C051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154" y="9055737"/>
            <a:ext cx="1577361" cy="105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79033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0C6E762-562C-4865-A9E7-B0E38199891F}"/>
              </a:ext>
            </a:extLst>
          </p:cNvPr>
          <p:cNvSpPr>
            <a:spLocks noGrp="1"/>
          </p:cNvSpPr>
          <p:nvPr>
            <p:ph type="body" sz="quarter" idx="20"/>
          </p:nvPr>
        </p:nvSpPr>
        <p:spPr>
          <a:xfrm>
            <a:off x="519728" y="1177591"/>
            <a:ext cx="6519453" cy="722988"/>
          </a:xfrm>
        </p:spPr>
        <p:txBody>
          <a:bodyPr>
            <a:normAutofit/>
          </a:bodyPr>
          <a:lstStyle/>
          <a:p>
            <a:r>
              <a:rPr lang="fr-FR" sz="1400" i="1" dirty="0"/>
              <a:t>Tout personne majeure peut désigner une personne de confiance et rédiger ses directives anticipées. </a:t>
            </a:r>
          </a:p>
        </p:txBody>
      </p:sp>
      <p:sp>
        <p:nvSpPr>
          <p:cNvPr id="3" name="Espace réservé du texte 2">
            <a:extLst>
              <a:ext uri="{FF2B5EF4-FFF2-40B4-BE49-F238E27FC236}">
                <a16:creationId xmlns:a16="http://schemas.microsoft.com/office/drawing/2014/main" id="{8D11BF5E-D488-40BD-A15E-7294E1BA092C}"/>
              </a:ext>
            </a:extLst>
          </p:cNvPr>
          <p:cNvSpPr>
            <a:spLocks noGrp="1"/>
          </p:cNvSpPr>
          <p:nvPr>
            <p:ph type="body" sz="quarter" idx="15"/>
          </p:nvPr>
        </p:nvSpPr>
        <p:spPr>
          <a:xfrm>
            <a:off x="131561" y="1784669"/>
            <a:ext cx="3648276" cy="623680"/>
          </a:xfrm>
        </p:spPr>
        <p:txBody>
          <a:bodyPr>
            <a:normAutofit/>
          </a:bodyPr>
          <a:lstStyle/>
          <a:p>
            <a:r>
              <a:rPr lang="fr-FR" sz="1600" dirty="0"/>
              <a:t>Désignation de la personne de confiance :</a:t>
            </a:r>
          </a:p>
        </p:txBody>
      </p:sp>
      <p:sp>
        <p:nvSpPr>
          <p:cNvPr id="4" name="Titre 3">
            <a:extLst>
              <a:ext uri="{FF2B5EF4-FFF2-40B4-BE49-F238E27FC236}">
                <a16:creationId xmlns:a16="http://schemas.microsoft.com/office/drawing/2014/main" id="{F4BBC6F8-EA17-4AEA-B097-38D1D90AC8F7}"/>
              </a:ext>
            </a:extLst>
          </p:cNvPr>
          <p:cNvSpPr>
            <a:spLocks noGrp="1"/>
          </p:cNvSpPr>
          <p:nvPr>
            <p:ph type="title"/>
          </p:nvPr>
        </p:nvSpPr>
        <p:spPr/>
        <p:txBody>
          <a:bodyPr/>
          <a:lstStyle/>
          <a:p>
            <a:r>
              <a:rPr lang="fr-FR" dirty="0"/>
              <a:t>PERSONNE DE CONFIANCE ET DIRECTIVES ANTICIPEES</a:t>
            </a:r>
          </a:p>
        </p:txBody>
      </p:sp>
      <p:sp>
        <p:nvSpPr>
          <p:cNvPr id="5" name="Text Box 2">
            <a:extLst>
              <a:ext uri="{FF2B5EF4-FFF2-40B4-BE49-F238E27FC236}">
                <a16:creationId xmlns:a16="http://schemas.microsoft.com/office/drawing/2014/main" id="{FA5054F7-14AD-4C34-AC62-A2A0F7528132}"/>
              </a:ext>
            </a:extLst>
          </p:cNvPr>
          <p:cNvSpPr txBox="1">
            <a:spLocks noChangeArrowheads="1"/>
          </p:cNvSpPr>
          <p:nvPr/>
        </p:nvSpPr>
        <p:spPr bwMode="auto">
          <a:xfrm>
            <a:off x="133552" y="2406259"/>
            <a:ext cx="3959225" cy="7471838"/>
          </a:xfrm>
          <a:prstGeom prst="rect">
            <a:avLst/>
          </a:prstGeom>
          <a:noFill/>
          <a:ln>
            <a:noFill/>
          </a:ln>
          <a:effectLst/>
          <a:extLst>
            <a:ext uri="{909E8E84-426E-40DD-AFC4-6F175D3DCCD1}">
              <a14:hiddenFill xmlns:a14="http://schemas.microsoft.com/office/drawing/2010/main">
                <a:solidFill>
                  <a:srgbClr val="009DE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i="1" u="none" strike="noStrike" cap="none" normalizeH="0" baseline="0" dirty="0">
                <a:ln>
                  <a:noFill/>
                </a:ln>
                <a:solidFill>
                  <a:srgbClr val="282F55"/>
                </a:solidFill>
                <a:effectLst/>
              </a:rPr>
              <a:t>L</a:t>
            </a:r>
            <a:r>
              <a:rPr kumimoji="0" lang="fr-FR" altLang="fr-FR" sz="1400" i="0" u="none" strike="noStrike" cap="none" normalizeH="0" baseline="0" dirty="0">
                <a:ln>
                  <a:noFill/>
                </a:ln>
                <a:solidFill>
                  <a:srgbClr val="282F55"/>
                </a:solidFill>
                <a:effectLst/>
              </a:rPr>
              <a:t>a</a:t>
            </a:r>
            <a:r>
              <a:rPr kumimoji="0" lang="fr-FR" altLang="fr-FR" sz="1400" b="0" i="0" u="none" strike="noStrike" cap="none" normalizeH="0" baseline="0" dirty="0">
                <a:ln>
                  <a:noFill/>
                </a:ln>
                <a:solidFill>
                  <a:srgbClr val="282F55"/>
                </a:solidFill>
                <a:effectLst/>
              </a:rPr>
              <a:t> personne de confiance nommée à plusieurs missions. </a:t>
            </a:r>
            <a:endParaRPr kumimoji="0" lang="fr-FR" altLang="fr-FR" sz="1400" b="1" i="1" u="none" strike="noStrike" cap="none" normalizeH="0" baseline="0" dirty="0">
              <a:ln>
                <a:noFill/>
              </a:ln>
              <a:solidFill>
                <a:srgbClr val="282F55"/>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82F55"/>
                </a:solidFill>
                <a:effectLst/>
              </a:rPr>
              <a:t>Elle a une </a:t>
            </a:r>
            <a:r>
              <a:rPr kumimoji="0" lang="fr-FR" altLang="fr-FR" sz="1400" b="1" i="0" u="none" strike="noStrike" cap="none" normalizeH="0" baseline="0" dirty="0">
                <a:ln>
                  <a:noFill/>
                </a:ln>
                <a:solidFill>
                  <a:srgbClr val="282F55"/>
                </a:solidFill>
                <a:effectLst/>
              </a:rPr>
              <a:t>mission d’accompagnement</a:t>
            </a:r>
            <a:r>
              <a:rPr kumimoji="0" lang="fr-FR" altLang="fr-FR" sz="1400" b="0" i="0" u="none" strike="noStrike" cap="none" normalizeH="0" baseline="0" dirty="0">
                <a:ln>
                  <a:noFill/>
                </a:ln>
                <a:solidFill>
                  <a:srgbClr val="282F55"/>
                </a:solidFill>
                <a:effectLst/>
              </a:rPr>
              <a:t>. La personne de confiance peut si vous le souhaitez : </a:t>
            </a:r>
          </a:p>
          <a:p>
            <a:pPr marL="285750" marR="0" lvl="0" indent="-285750" algn="just"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282F55"/>
                </a:solidFill>
                <a:effectLst/>
              </a:rPr>
              <a:t>Vous soutenir dans votre cheminement personnel et vous aider dans vos décisions concernant votre santé, </a:t>
            </a:r>
          </a:p>
          <a:p>
            <a:pPr marL="285750" marR="0" lvl="0" indent="-285750" algn="just"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282F55"/>
                </a:solidFill>
                <a:effectLst/>
              </a:rPr>
              <a:t>Assister aux consultations ou aux entretiens médicaux : elle vous assiste mais ne vous remplace pas ; </a:t>
            </a:r>
          </a:p>
          <a:p>
            <a:pPr marL="285750" marR="0" lvl="0" indent="-285750" algn="just"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fr-FR" altLang="fr-FR" sz="1400" b="0" i="0" u="none" strike="noStrike" cap="none" normalizeH="0" baseline="0" dirty="0">
                <a:ln>
                  <a:noFill/>
                </a:ln>
                <a:solidFill>
                  <a:srgbClr val="282F55"/>
                </a:solidFill>
                <a:effectLst/>
              </a:rPr>
              <a:t>Prendre connaissance d’éléments de votre dossier médical en votre présence : elle n’aura pas accès à l’information en dehors de votre présence et ne devra pas divulguer des informations sans votre accord. </a:t>
            </a:r>
          </a:p>
          <a:p>
            <a:pPr marL="285750" marR="0" lvl="0" indent="-285750" algn="just"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endParaRPr kumimoji="0" lang="fr-FR" altLang="fr-FR" sz="1400" b="0" i="0" u="none" strike="noStrike" cap="none" normalizeH="0" baseline="0" dirty="0">
              <a:ln>
                <a:noFill/>
              </a:ln>
              <a:solidFill>
                <a:srgbClr val="282F55"/>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400" dirty="0">
                <a:solidFill>
                  <a:srgbClr val="282F55"/>
                </a:solidFill>
              </a:rPr>
              <a:t>E</a:t>
            </a:r>
            <a:r>
              <a:rPr kumimoji="0" lang="fr-FR" altLang="fr-FR" sz="1400" b="0" i="0" u="none" strike="noStrike" cap="none" normalizeH="0" baseline="0" dirty="0">
                <a:ln>
                  <a:noFill/>
                </a:ln>
                <a:solidFill>
                  <a:srgbClr val="282F55"/>
                </a:solidFill>
                <a:effectLst/>
              </a:rPr>
              <a:t>lle a une </a:t>
            </a:r>
            <a:r>
              <a:rPr kumimoji="0" lang="fr-FR" altLang="fr-FR" sz="1400" b="1" i="0" u="none" strike="noStrike" cap="none" normalizeH="0" baseline="0" dirty="0">
                <a:ln>
                  <a:noFill/>
                </a:ln>
                <a:solidFill>
                  <a:srgbClr val="282F55"/>
                </a:solidFill>
                <a:effectLst/>
              </a:rPr>
              <a:t>mission de référent </a:t>
            </a:r>
            <a:r>
              <a:rPr kumimoji="0" lang="fr-FR" altLang="fr-FR" sz="1400" b="0" i="0" u="none" strike="noStrike" cap="none" normalizeH="0" baseline="0" dirty="0">
                <a:ln>
                  <a:noFill/>
                </a:ln>
                <a:solidFill>
                  <a:srgbClr val="282F55"/>
                </a:solidFill>
                <a:effectLst/>
              </a:rPr>
              <a:t>auprès de l’équipe médicale. La personne de confiance sera la personne consultée en priorité par l’équipe médicale lors de tout questionnement sur la mise en œuvre, la poursuite ou l’arrêt de traitements et recevra les informations nécessaires pour pouvoir exprimer ce que vous auriez souhaité.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282F55"/>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82F55"/>
                </a:solidFill>
                <a:effectLst/>
              </a:rPr>
              <a:t>La nomination d’une personne de confiance n’est pas une obligation.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82F55"/>
                </a:solidFill>
                <a:effectLst/>
              </a:rPr>
              <a:t>La personne de confiance peut être révoquée à tout moment par la personne qui l’a nommée.</a:t>
            </a:r>
            <a:endParaRPr kumimoji="0" lang="fr-FR" altLang="fr-FR" sz="1400" b="0" i="0" u="none" strike="noStrike" cap="none" normalizeH="0" baseline="0" dirty="0">
              <a:ln>
                <a:noFill/>
              </a:ln>
              <a:solidFill>
                <a:schemeClr val="tx1"/>
              </a:solidFill>
              <a:effectLst/>
            </a:endParaRPr>
          </a:p>
        </p:txBody>
      </p:sp>
      <p:sp>
        <p:nvSpPr>
          <p:cNvPr id="6" name="AutoShape 3">
            <a:extLst>
              <a:ext uri="{FF2B5EF4-FFF2-40B4-BE49-F238E27FC236}">
                <a16:creationId xmlns:a16="http://schemas.microsoft.com/office/drawing/2014/main" id="{C1092E46-38AD-41E1-9AE6-74DD2A99AE68}"/>
              </a:ext>
            </a:extLst>
          </p:cNvPr>
          <p:cNvSpPr>
            <a:spLocks noChangeArrowheads="1"/>
          </p:cNvSpPr>
          <p:nvPr/>
        </p:nvSpPr>
        <p:spPr bwMode="auto">
          <a:xfrm>
            <a:off x="4213427" y="1784669"/>
            <a:ext cx="3243262" cy="8331200"/>
          </a:xfrm>
          <a:prstGeom prst="flowChartAlternateProcess">
            <a:avLst/>
          </a:prstGeom>
          <a:solidFill>
            <a:srgbClr val="282F5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7" name="Text Box 4">
            <a:extLst>
              <a:ext uri="{FF2B5EF4-FFF2-40B4-BE49-F238E27FC236}">
                <a16:creationId xmlns:a16="http://schemas.microsoft.com/office/drawing/2014/main" id="{89545BED-08D3-4C5C-8934-CB465A2743C1}"/>
              </a:ext>
            </a:extLst>
          </p:cNvPr>
          <p:cNvSpPr txBox="1">
            <a:spLocks noChangeArrowheads="1"/>
          </p:cNvSpPr>
          <p:nvPr/>
        </p:nvSpPr>
        <p:spPr bwMode="auto">
          <a:xfrm>
            <a:off x="4324552" y="2284938"/>
            <a:ext cx="3021012" cy="73306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rPr>
              <a:t>Les directives anticipées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400" b="1" i="0" u="none" strike="no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Les directives anticipées (DA)  sont des instructions écrites qui permettent à toute personne majeure d’exprimer « sa volonté relative à sa fin de vie en ce qui concerne les conditions de la poursuite, de la limitation, de l’arrêt ou du refus de traitement ou d’acte médicaux », « pour le cas où elle serait un jour hors d’état d’exprimer sa volonté » : « ces directives anticipées s’imposent au médecin ». « Le médecin traitant informe ses patients de la possibilité et des conditions de rédaction des directives anticipées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FFFFFF"/>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Les échanges autour des directives anticipées permettent d’anticiper les traitements possibles, de rassurer les personnes inquiètes pour leurs conditions de fin de vie, voire de prévenir des désaccords familiaux sur la fin de vie. Lorsque la personne ne pourra plus s’exprimer, elles aideront les professionnels dans leurs décisions, pour respecter sa volonté.</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FFFFFF"/>
                </a:solidFill>
                <a:effectLst/>
              </a:rPr>
              <a:t>Toute personne majeure peut les rédiger. Mais ce n’est pas une obligation.</a:t>
            </a:r>
            <a:endParaRPr kumimoji="0" lang="fr-FR" altLang="fr-FR"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456629721"/>
      </p:ext>
    </p:extLst>
  </p:cSld>
  <p:clrMapOvr>
    <a:masterClrMapping/>
  </p:clrMapOvr>
</p:sld>
</file>

<file path=ppt/theme/theme1.xml><?xml version="1.0" encoding="utf-8"?>
<a:theme xmlns:a="http://schemas.openxmlformats.org/drawingml/2006/main" name="Thème Office">
  <a:themeElements>
    <a:clrScheme name="Les Charmilles">
      <a:dk1>
        <a:sysClr val="windowText" lastClr="000000"/>
      </a:dk1>
      <a:lt1>
        <a:sysClr val="window" lastClr="FFFFFF"/>
      </a:lt1>
      <a:dk2>
        <a:srgbClr val="212B55"/>
      </a:dk2>
      <a:lt2>
        <a:srgbClr val="009FE3"/>
      </a:lt2>
      <a:accent1>
        <a:srgbClr val="EAF6FE"/>
      </a:accent1>
      <a:accent2>
        <a:srgbClr val="DCEDE4"/>
      </a:accent2>
      <a:accent3>
        <a:srgbClr val="A5A5A5"/>
      </a:accent3>
      <a:accent4>
        <a:srgbClr val="FFD500"/>
      </a:accent4>
      <a:accent5>
        <a:srgbClr val="4472C4"/>
      </a:accent5>
      <a:accent6>
        <a:srgbClr val="70AD47"/>
      </a:accent6>
      <a:hlink>
        <a:srgbClr val="0563C1"/>
      </a:hlink>
      <a:folHlink>
        <a:srgbClr val="009FE3"/>
      </a:folHlink>
    </a:clrScheme>
    <a:fontScheme name="Les Charmilles">
      <a:majorFont>
        <a:latin typeface="Biotif"/>
        <a:ea typeface=""/>
        <a:cs typeface=""/>
      </a:majorFont>
      <a:minorFont>
        <a:latin typeface="Biotif"/>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4168</TotalTime>
  <Words>5923</Words>
  <Application>Microsoft Office PowerPoint</Application>
  <PresentationFormat>Personnalisé</PresentationFormat>
  <Paragraphs>349</Paragraphs>
  <Slides>22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Arial</vt:lpstr>
      <vt:lpstr>Biotif</vt:lpstr>
      <vt:lpstr>Biotif Light</vt:lpstr>
      <vt:lpstr>Calibri</vt:lpstr>
      <vt:lpstr>Symbol</vt:lpstr>
      <vt:lpstr>Times New Roman</vt:lpstr>
      <vt:lpstr>Thème Office</vt:lpstr>
      <vt:lpstr>Présentation PowerPoint</vt:lpstr>
      <vt:lpstr>Bienvenue à L’Aquarelle </vt:lpstr>
      <vt:lpstr>Environnement et Locaux</vt:lpstr>
      <vt:lpstr>Présentation PowerPoint</vt:lpstr>
      <vt:lpstr>SOINS ET LINGE</vt:lpstr>
      <vt:lpstr>Présentation PowerPoint</vt:lpstr>
      <vt:lpstr>LES RELATIONS AVEC L’EXTERIEUR</vt:lpstr>
      <vt:lpstr>LE CONSEIL DE VIE SOCIALE (CVS) :</vt:lpstr>
      <vt:lpstr>PERSONNE DE CONFIANCE ET DIRECTIVES ANTICIPEES</vt:lpstr>
      <vt:lpstr>Présentation PowerPoint</vt:lpstr>
      <vt:lpstr>INFORMATION SUR LES DROITS ET LES LIBERTES</vt:lpstr>
      <vt:lpstr>Présentation PowerPoint</vt:lpstr>
      <vt:lpstr>Présentation PowerPoint</vt:lpstr>
      <vt:lpstr>CHARTE DES DROITS ET LIBERTES DE LA PERSONNE ACCUEILLIE (1/3)</vt:lpstr>
      <vt:lpstr>CHARTE DES DROITS ET LIBERTES DE LA PERSONNE ACCUEILLIE (2/3)</vt:lpstr>
      <vt:lpstr>CHARTE DES DROITS ET LIBERTES DE LA PERSONNE ACCUEILLIE (3/3)</vt:lpstr>
      <vt:lpstr>Présentation PowerPoint</vt:lpstr>
      <vt:lpstr>LES AIDES FINANICIERES</vt:lpstr>
      <vt:lpstr>DETAILS DES DOCUMENTS ANNEXES</vt:lpstr>
      <vt:lpstr>Présentation PowerPoint</vt:lpstr>
      <vt:lpstr>L’AQUARELLE EN IMAGES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pauline.buisine</dc:creator>
  <cp:lastModifiedBy>SPEIL Laurie</cp:lastModifiedBy>
  <cp:revision>305</cp:revision>
  <cp:lastPrinted>2022-11-21T09:56:15Z</cp:lastPrinted>
  <dcterms:created xsi:type="dcterms:W3CDTF">2022-05-09T15:04:05Z</dcterms:created>
  <dcterms:modified xsi:type="dcterms:W3CDTF">2026-01-09T13:46:51Z</dcterms:modified>
</cp:coreProperties>
</file>